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66" r:id="rId3"/>
    <p:sldId id="260" r:id="rId4"/>
    <p:sldId id="268" r:id="rId5"/>
    <p:sldId id="275" r:id="rId6"/>
    <p:sldId id="269" r:id="rId7"/>
    <p:sldId id="270" r:id="rId8"/>
    <p:sldId id="271" r:id="rId9"/>
    <p:sldId id="272" r:id="rId10"/>
    <p:sldId id="262" r:id="rId11"/>
    <p:sldId id="273" r:id="rId12"/>
    <p:sldId id="274" r:id="rId13"/>
    <p:sldId id="263" r:id="rId14"/>
  </p:sldIdLst>
  <p:sldSz cx="12192000" cy="6858000"/>
  <p:notesSz cx="6858000" cy="9144000"/>
  <p:embeddedFontLst>
    <p:embeddedFont>
      <p:font typeface="Pretendard Black" panose="020B0600000101010101" charset="-127"/>
      <p:bold r:id="rId15"/>
    </p:embeddedFont>
    <p:embeddedFont>
      <p:font typeface="Pretendard ExtraBold" panose="020B0600000101010101" charset="-127"/>
      <p:bold r:id="rId16"/>
    </p:embeddedFont>
    <p:embeddedFont>
      <p:font typeface="Pretendard ExtraLight" panose="020B0600000101010101" charset="-127"/>
      <p:regular r:id="rId17"/>
    </p:embeddedFont>
    <p:embeddedFont>
      <p:font typeface="Pretendard Light" panose="020B0600000101010101" charset="-127"/>
      <p:regular r:id="rId18"/>
    </p:embeddedFont>
    <p:embeddedFont>
      <p:font typeface="Pretendard Medium" panose="020B0600000101010101" charset="-127"/>
      <p:regular r:id="rId19"/>
    </p:embeddedFont>
    <p:embeddedFont>
      <p:font typeface="Pretendard SemiBold" panose="020B0600000101010101" charset="-127"/>
      <p:bold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맑은 고딕" panose="020B0503020000020004" pitchFamily="50" charset="-127"/>
      <p:regular r:id="rId25"/>
      <p:bold r:id="rId26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8080"/>
    <a:srgbClr val="2CD2BD"/>
    <a:srgbClr val="F2F2F2"/>
    <a:srgbClr val="0E6D62"/>
    <a:srgbClr val="1F293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보통 스타일 2 - 강조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스타일 없음, 눈금 없음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3296810-A885-4BE3-A3E7-6D5BEEA58F35}" styleName="보통 스타일 2 - 강조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FECB4D8-DB02-4DC6-A0A2-4F2EBAE1DC90}" styleName="보통 스타일 1 - 강조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62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4.fntdata"/><Relationship Id="rId26" Type="http://schemas.openxmlformats.org/officeDocument/2006/relationships/font" Target="fonts/font12.fntdata"/><Relationship Id="rId3" Type="http://schemas.openxmlformats.org/officeDocument/2006/relationships/slide" Target="slides/slide2.xml"/><Relationship Id="rId21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3.fntdata"/><Relationship Id="rId25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font" Target="fonts/font2.fntdata"/><Relationship Id="rId20" Type="http://schemas.openxmlformats.org/officeDocument/2006/relationships/font" Target="fonts/font6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0.fntdata"/><Relationship Id="rId5" Type="http://schemas.openxmlformats.org/officeDocument/2006/relationships/slide" Target="slides/slide4.xml"/><Relationship Id="rId15" Type="http://schemas.openxmlformats.org/officeDocument/2006/relationships/font" Target="fonts/font1.fntdata"/><Relationship Id="rId23" Type="http://schemas.openxmlformats.org/officeDocument/2006/relationships/font" Target="fonts/font9.fntdata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font" Target="fonts/font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8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4FE1AD3F-DC0B-7459-CF2F-53589E1ED29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부제목 2">
            <a:extLst>
              <a:ext uri="{FF2B5EF4-FFF2-40B4-BE49-F238E27FC236}">
                <a16:creationId xmlns:a16="http://schemas.microsoft.com/office/drawing/2014/main" id="{B5B78291-0C2D-B916-8CEE-F6AEF38B7A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/>
              <a:t>클릭하여 마스터 부제목 스타일 편집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F710942-522A-A085-6D9B-02FC91A4F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EC20-BB95-4847-A19B-C3B039D36492}" type="datetimeFigureOut">
              <a:rPr lang="ko-KR" altLang="en-US" smtClean="0"/>
              <a:t>2026-02-27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A69F498A-1BBD-0307-D7CD-0D27A0C563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8E0731FA-5AC6-3590-E970-549187E7C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E74BB-C4AC-4069-892B-E33FE84C3D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339172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120026D9-5537-9329-D7F5-DF909D607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41B34242-7646-FC25-A7D7-3A866D9608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83A50C6-AD98-9F02-D495-83EB92FA8C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EC20-BB95-4847-A19B-C3B039D36492}" type="datetimeFigureOut">
              <a:rPr lang="ko-KR" altLang="en-US" smtClean="0"/>
              <a:t>2026-02-27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938107FB-DBDB-1CAD-438D-E8A4BB738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6AC53DFC-BCA9-3232-B048-3D86514D1F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E74BB-C4AC-4069-892B-E33FE84C3D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7603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>
            <a:extLst>
              <a:ext uri="{FF2B5EF4-FFF2-40B4-BE49-F238E27FC236}">
                <a16:creationId xmlns:a16="http://schemas.microsoft.com/office/drawing/2014/main" id="{30ECD3AA-DDCE-16BA-778D-EA463FDF81A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세로 텍스트 개체 틀 2">
            <a:extLst>
              <a:ext uri="{FF2B5EF4-FFF2-40B4-BE49-F238E27FC236}">
                <a16:creationId xmlns:a16="http://schemas.microsoft.com/office/drawing/2014/main" id="{1FE41BB1-B13F-5B7F-D6E2-FB8647926A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C0470125-F825-AC22-8FFB-8B61555EF4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EC20-BB95-4847-A19B-C3B039D36492}" type="datetimeFigureOut">
              <a:rPr lang="ko-KR" altLang="en-US" smtClean="0"/>
              <a:t>2026-02-27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DC2D907-8CF0-7C98-2F66-DA0C1FB702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868315E-B730-8861-401D-C65F1587D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E74BB-C4AC-4069-892B-E33FE84C3D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208421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DF98B22A-6A8A-0FBC-341F-407F9D177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2D2A71BE-7791-8BC7-88E1-FE33E6BFB1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62255403-B3A2-E726-3361-5D7560883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EC20-BB95-4847-A19B-C3B039D36492}" type="datetimeFigureOut">
              <a:rPr lang="ko-KR" altLang="en-US" smtClean="0"/>
              <a:t>2026-02-27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6CC931E3-0BF3-9643-CF12-DB926D36E6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AEAE8AB8-D727-8087-9FA2-006B300D9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E74BB-C4AC-4069-892B-E33FE84C3D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201828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0EF7BBA0-D16F-395A-9A7E-AADDC58DAE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790119CF-D31B-395D-A220-5FEE8F05FD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5ED764CC-273E-5A9F-6E3A-35208BC4AD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EC20-BB95-4847-A19B-C3B039D36492}" type="datetimeFigureOut">
              <a:rPr lang="ko-KR" altLang="en-US" smtClean="0"/>
              <a:t>2026-02-27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11C51185-A3CB-C636-BFB4-CD1E1F40C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EE25434B-0BD0-1DC6-0A29-9EEF86C39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E74BB-C4AC-4069-892B-E33FE84C3D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367833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BBC6F12D-A720-003D-D4B2-486EE44FAE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366D799C-AB95-2702-4E23-81EA281D073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9E27C6BA-2A63-15CE-FF6B-14411C604D9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2966D0F1-2045-E75F-C5CA-EEDF2C6AAD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EC20-BB95-4847-A19B-C3B039D36492}" type="datetimeFigureOut">
              <a:rPr lang="ko-KR" altLang="en-US" smtClean="0"/>
              <a:t>2026-02-27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67F9A462-7DEB-5DF2-7171-3302E490E5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16052E89-3B94-676C-DBD0-F56A4B55C3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E74BB-C4AC-4069-892B-E33FE84C3D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7890727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695566D-3605-4AF3-3372-1E2288200F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E3BA5FFF-16CB-45F7-AEAB-BC51050A8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4" name="내용 개체 틀 3">
            <a:extLst>
              <a:ext uri="{FF2B5EF4-FFF2-40B4-BE49-F238E27FC236}">
                <a16:creationId xmlns:a16="http://schemas.microsoft.com/office/drawing/2014/main" id="{D5ABD59C-0E63-1779-EA55-DBBDF872351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5" name="텍스트 개체 틀 4">
            <a:extLst>
              <a:ext uri="{FF2B5EF4-FFF2-40B4-BE49-F238E27FC236}">
                <a16:creationId xmlns:a16="http://schemas.microsoft.com/office/drawing/2014/main" id="{0F3AF426-3F9B-5A7E-4E7E-7576B020D6F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6" name="내용 개체 틀 5">
            <a:extLst>
              <a:ext uri="{FF2B5EF4-FFF2-40B4-BE49-F238E27FC236}">
                <a16:creationId xmlns:a16="http://schemas.microsoft.com/office/drawing/2014/main" id="{9EA1A404-B5A8-2029-C4C7-1B0F700887B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7" name="날짜 개체 틀 6">
            <a:extLst>
              <a:ext uri="{FF2B5EF4-FFF2-40B4-BE49-F238E27FC236}">
                <a16:creationId xmlns:a16="http://schemas.microsoft.com/office/drawing/2014/main" id="{816BC90B-2835-4EB2-16D3-79E5D72B96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EC20-BB95-4847-A19B-C3B039D36492}" type="datetimeFigureOut">
              <a:rPr lang="ko-KR" altLang="en-US" smtClean="0"/>
              <a:t>2026-02-27</a:t>
            </a:fld>
            <a:endParaRPr lang="ko-KR" altLang="en-US"/>
          </a:p>
        </p:txBody>
      </p:sp>
      <p:sp>
        <p:nvSpPr>
          <p:cNvPr id="8" name="바닥글 개체 틀 7">
            <a:extLst>
              <a:ext uri="{FF2B5EF4-FFF2-40B4-BE49-F238E27FC236}">
                <a16:creationId xmlns:a16="http://schemas.microsoft.com/office/drawing/2014/main" id="{406BBF4A-615F-1822-B68E-7FEC812A98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>
            <a:extLst>
              <a:ext uri="{FF2B5EF4-FFF2-40B4-BE49-F238E27FC236}">
                <a16:creationId xmlns:a16="http://schemas.microsoft.com/office/drawing/2014/main" id="{EBC630EF-D11E-EA88-6F01-A4AB553DF8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E74BB-C4AC-4069-892B-E33FE84C3D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376131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30D285B-80F7-2FA8-97EB-E1A54BB3A2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668A372F-F53C-7B79-082F-3CE69AC923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EC20-BB95-4847-A19B-C3B039D36492}" type="datetimeFigureOut">
              <a:rPr lang="ko-KR" altLang="en-US" smtClean="0"/>
              <a:t>2026-02-27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008D48B8-B2E3-DDB4-A8FD-9C6C5DD27C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3C91B42-4C40-91B5-9D2D-1C6F4332D0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E74BB-C4AC-4069-892B-E33FE84C3D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49071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>
            <a:extLst>
              <a:ext uri="{FF2B5EF4-FFF2-40B4-BE49-F238E27FC236}">
                <a16:creationId xmlns:a16="http://schemas.microsoft.com/office/drawing/2014/main" id="{0A06117A-AA56-2A57-D447-3D9AF3FD3A3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alphaModFix amt="36000"/>
          </a:blip>
          <a:stretch>
            <a:fillRect/>
          </a:stretch>
        </p:blipFill>
        <p:spPr>
          <a:xfrm rot="2700000">
            <a:off x="8991599" y="-500638"/>
            <a:ext cx="4724399" cy="3149599"/>
          </a:xfrm>
          <a:prstGeom prst="rect">
            <a:avLst/>
          </a:prstGeom>
        </p:spPr>
      </p:pic>
      <p:pic>
        <p:nvPicPr>
          <p:cNvPr id="9" name="Picture 3">
            <a:extLst>
              <a:ext uri="{FF2B5EF4-FFF2-40B4-BE49-F238E27FC236}">
                <a16:creationId xmlns:a16="http://schemas.microsoft.com/office/drawing/2014/main" id="{CD8DDBE0-22AF-F267-877F-0B21F3D6F60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alphaModFix amt="36000"/>
          </a:blip>
          <a:stretch>
            <a:fillRect/>
          </a:stretch>
        </p:blipFill>
        <p:spPr>
          <a:xfrm rot="2700000">
            <a:off x="-1107478" y="3912613"/>
            <a:ext cx="4724399" cy="3149599"/>
          </a:xfrm>
          <a:prstGeom prst="rect">
            <a:avLst/>
          </a:prstGeom>
        </p:spPr>
      </p:pic>
      <p:pic>
        <p:nvPicPr>
          <p:cNvPr id="10" name="Picture 4">
            <a:extLst>
              <a:ext uri="{FF2B5EF4-FFF2-40B4-BE49-F238E27FC236}">
                <a16:creationId xmlns:a16="http://schemas.microsoft.com/office/drawing/2014/main" id="{C7766440-799F-956B-C7AE-FEBF629F502C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0" y="6292849"/>
            <a:ext cx="12192000" cy="567267"/>
          </a:xfrm>
          <a:prstGeom prst="rect">
            <a:avLst/>
          </a:prstGeom>
        </p:spPr>
      </p:pic>
      <p:sp>
        <p:nvSpPr>
          <p:cNvPr id="2" name="날짜 개체 틀 1">
            <a:extLst>
              <a:ext uri="{FF2B5EF4-FFF2-40B4-BE49-F238E27FC236}">
                <a16:creationId xmlns:a16="http://schemas.microsoft.com/office/drawing/2014/main" id="{10FE08FB-D8CE-644F-49E4-05B1BB119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EC20-BB95-4847-A19B-C3B039D36492}" type="datetimeFigureOut">
              <a:rPr lang="ko-KR" altLang="en-US" smtClean="0"/>
              <a:t>2026-02-27</a:t>
            </a:fld>
            <a:endParaRPr lang="ko-KR" altLang="en-US"/>
          </a:p>
        </p:txBody>
      </p:sp>
      <p:sp>
        <p:nvSpPr>
          <p:cNvPr id="3" name="바닥글 개체 틀 2">
            <a:extLst>
              <a:ext uri="{FF2B5EF4-FFF2-40B4-BE49-F238E27FC236}">
                <a16:creationId xmlns:a16="http://schemas.microsoft.com/office/drawing/2014/main" id="{5393FF36-AFAE-2EF2-1C2F-29E4D28CA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>
            <a:extLst>
              <a:ext uri="{FF2B5EF4-FFF2-40B4-BE49-F238E27FC236}">
                <a16:creationId xmlns:a16="http://schemas.microsoft.com/office/drawing/2014/main" id="{AC916D5F-7AC2-351D-A4A0-B25C20A0C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E74BB-C4AC-4069-892B-E33FE84C3D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15938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9F0A554D-9CF4-947D-820C-0812DDFE60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내용 개체 틀 2">
            <a:extLst>
              <a:ext uri="{FF2B5EF4-FFF2-40B4-BE49-F238E27FC236}">
                <a16:creationId xmlns:a16="http://schemas.microsoft.com/office/drawing/2014/main" id="{DDD0108F-5959-5239-4232-0663F635BA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23763C5C-F6FA-ABA1-C9D0-944B41584D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F6F64F75-57C7-7B27-0BF6-EADF92A971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EC20-BB95-4847-A19B-C3B039D36492}" type="datetimeFigureOut">
              <a:rPr lang="ko-KR" altLang="en-US" smtClean="0"/>
              <a:t>2026-02-27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57BE1D89-C1D0-62DB-658C-8D7A2A4B81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3F7B46FE-DD5E-748C-F606-E6199B589A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E74BB-C4AC-4069-892B-E33FE84C3D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8272159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>
            <a:extLst>
              <a:ext uri="{FF2B5EF4-FFF2-40B4-BE49-F238E27FC236}">
                <a16:creationId xmlns:a16="http://schemas.microsoft.com/office/drawing/2014/main" id="{FC108CAC-0EC6-8DD0-4E82-6CD80D45B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그림 개체 틀 2">
            <a:extLst>
              <a:ext uri="{FF2B5EF4-FFF2-40B4-BE49-F238E27FC236}">
                <a16:creationId xmlns:a16="http://schemas.microsoft.com/office/drawing/2014/main" id="{4ABCF3B7-A721-7CC5-A9D0-7BF11687E0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>
            <a:extLst>
              <a:ext uri="{FF2B5EF4-FFF2-40B4-BE49-F238E27FC236}">
                <a16:creationId xmlns:a16="http://schemas.microsoft.com/office/drawing/2014/main" id="{5828E141-9264-8C4D-89CC-4A3A4470FB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/>
              <a:t>마스터 텍스트 스타일을 편집하려면 클릭</a:t>
            </a:r>
          </a:p>
        </p:txBody>
      </p:sp>
      <p:sp>
        <p:nvSpPr>
          <p:cNvPr id="5" name="날짜 개체 틀 4">
            <a:extLst>
              <a:ext uri="{FF2B5EF4-FFF2-40B4-BE49-F238E27FC236}">
                <a16:creationId xmlns:a16="http://schemas.microsoft.com/office/drawing/2014/main" id="{405E6332-977B-7A81-C892-D0C21BF19D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3CEC20-BB95-4847-A19B-C3B039D36492}" type="datetimeFigureOut">
              <a:rPr lang="ko-KR" altLang="en-US" smtClean="0"/>
              <a:t>2026-02-27</a:t>
            </a:fld>
            <a:endParaRPr lang="ko-KR" altLang="en-US"/>
          </a:p>
        </p:txBody>
      </p:sp>
      <p:sp>
        <p:nvSpPr>
          <p:cNvPr id="6" name="바닥글 개체 틀 5">
            <a:extLst>
              <a:ext uri="{FF2B5EF4-FFF2-40B4-BE49-F238E27FC236}">
                <a16:creationId xmlns:a16="http://schemas.microsoft.com/office/drawing/2014/main" id="{1FB90145-31C2-E295-4A4D-DABE48B6D9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>
            <a:extLst>
              <a:ext uri="{FF2B5EF4-FFF2-40B4-BE49-F238E27FC236}">
                <a16:creationId xmlns:a16="http://schemas.microsoft.com/office/drawing/2014/main" id="{E9C62A6D-230F-8557-7FDB-909E4822CD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6E74BB-C4AC-4069-892B-E33FE84C3D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96480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>
            <a:extLst>
              <a:ext uri="{FF2B5EF4-FFF2-40B4-BE49-F238E27FC236}">
                <a16:creationId xmlns:a16="http://schemas.microsoft.com/office/drawing/2014/main" id="{FF042DC6-326A-6747-ABAF-C04E59C2B45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/>
              <a:t>마스터 제목 스타일 편집</a:t>
            </a:r>
          </a:p>
        </p:txBody>
      </p:sp>
      <p:sp>
        <p:nvSpPr>
          <p:cNvPr id="3" name="텍스트 개체 틀 2">
            <a:extLst>
              <a:ext uri="{FF2B5EF4-FFF2-40B4-BE49-F238E27FC236}">
                <a16:creationId xmlns:a16="http://schemas.microsoft.com/office/drawing/2014/main" id="{1FA45548-E33D-7086-E03F-ED488EFC09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4" name="날짜 개체 틀 3">
            <a:extLst>
              <a:ext uri="{FF2B5EF4-FFF2-40B4-BE49-F238E27FC236}">
                <a16:creationId xmlns:a16="http://schemas.microsoft.com/office/drawing/2014/main" id="{723F46F6-105D-596D-74AF-CCA9856A363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3CEC20-BB95-4847-A19B-C3B039D36492}" type="datetimeFigureOut">
              <a:rPr lang="ko-KR" altLang="en-US" smtClean="0"/>
              <a:t>2026-02-27</a:t>
            </a:fld>
            <a:endParaRPr lang="ko-KR" altLang="en-US"/>
          </a:p>
        </p:txBody>
      </p:sp>
      <p:sp>
        <p:nvSpPr>
          <p:cNvPr id="5" name="바닥글 개체 틀 4">
            <a:extLst>
              <a:ext uri="{FF2B5EF4-FFF2-40B4-BE49-F238E27FC236}">
                <a16:creationId xmlns:a16="http://schemas.microsoft.com/office/drawing/2014/main" id="{5BA2959E-3E81-B783-924C-74B4E706E6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>
            <a:extLst>
              <a:ext uri="{FF2B5EF4-FFF2-40B4-BE49-F238E27FC236}">
                <a16:creationId xmlns:a16="http://schemas.microsoft.com/office/drawing/2014/main" id="{3F9D6ABB-37C8-4957-1956-618B6336AD1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66E74BB-C4AC-4069-892B-E33FE84C3DE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471658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31.svg"/><Relationship Id="rId7" Type="http://schemas.openxmlformats.org/officeDocument/2006/relationships/image" Target="../media/image35.sv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svg"/><Relationship Id="rId10" Type="http://schemas.openxmlformats.org/officeDocument/2006/relationships/image" Target="../media/image36.jpg"/><Relationship Id="rId4" Type="http://schemas.openxmlformats.org/officeDocument/2006/relationships/image" Target="../media/image32.png"/><Relationship Id="rId9" Type="http://schemas.openxmlformats.org/officeDocument/2006/relationships/image" Target="../media/image25.sv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svg"/><Relationship Id="rId7" Type="http://schemas.openxmlformats.org/officeDocument/2006/relationships/image" Target="../media/image16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sv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sv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>
            <a:extLst>
              <a:ext uri="{FF2B5EF4-FFF2-40B4-BE49-F238E27FC236}">
                <a16:creationId xmlns:a16="http://schemas.microsoft.com/office/drawing/2014/main" id="{FB027742-537B-9525-5010-5792F800E0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7" t="48331" r="64742"/>
          <a:stretch>
            <a:fillRect/>
          </a:stretch>
        </p:blipFill>
        <p:spPr>
          <a:xfrm>
            <a:off x="0" y="3654100"/>
            <a:ext cx="2803223" cy="2660872"/>
          </a:xfrm>
          <a:prstGeom prst="rect">
            <a:avLst/>
          </a:prstGeom>
        </p:spPr>
      </p:pic>
      <p:sp>
        <p:nvSpPr>
          <p:cNvPr id="4" name="Freeform 21">
            <a:extLst>
              <a:ext uri="{FF2B5EF4-FFF2-40B4-BE49-F238E27FC236}">
                <a16:creationId xmlns:a16="http://schemas.microsoft.com/office/drawing/2014/main" id="{B4602FEC-92AA-DDB7-49BC-7A848D1DAF45}"/>
              </a:ext>
            </a:extLst>
          </p:cNvPr>
          <p:cNvSpPr/>
          <p:nvPr/>
        </p:nvSpPr>
        <p:spPr>
          <a:xfrm>
            <a:off x="389863" y="210106"/>
            <a:ext cx="1140742" cy="339139"/>
          </a:xfrm>
          <a:custGeom>
            <a:avLst/>
            <a:gdLst/>
            <a:ahLst/>
            <a:cxnLst/>
            <a:rect l="l" t="t" r="r" b="b"/>
            <a:pathLst>
              <a:path w="2612800" h="776778">
                <a:moveTo>
                  <a:pt x="0" y="0"/>
                </a:moveTo>
                <a:lnTo>
                  <a:pt x="2612800" y="0"/>
                </a:lnTo>
                <a:lnTo>
                  <a:pt x="2612800" y="776779"/>
                </a:lnTo>
                <a:lnTo>
                  <a:pt x="0" y="77677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5" name="Freeform 22">
            <a:extLst>
              <a:ext uri="{FF2B5EF4-FFF2-40B4-BE49-F238E27FC236}">
                <a16:creationId xmlns:a16="http://schemas.microsoft.com/office/drawing/2014/main" id="{12252EC7-CE61-0791-14FB-1A2992EB84F4}"/>
              </a:ext>
            </a:extLst>
          </p:cNvPr>
          <p:cNvSpPr/>
          <p:nvPr/>
        </p:nvSpPr>
        <p:spPr>
          <a:xfrm>
            <a:off x="10592240" y="85308"/>
            <a:ext cx="1209897" cy="505957"/>
          </a:xfrm>
          <a:custGeom>
            <a:avLst/>
            <a:gdLst/>
            <a:ahLst/>
            <a:cxnLst/>
            <a:rect l="l" t="t" r="r" b="b"/>
            <a:pathLst>
              <a:path w="2438264" h="1019638">
                <a:moveTo>
                  <a:pt x="0" y="0"/>
                </a:moveTo>
                <a:lnTo>
                  <a:pt x="2438264" y="0"/>
                </a:lnTo>
                <a:lnTo>
                  <a:pt x="2438264" y="1019638"/>
                </a:lnTo>
                <a:lnTo>
                  <a:pt x="0" y="101963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ko-KR" altLang="en-US"/>
          </a:p>
        </p:txBody>
      </p:sp>
      <p:sp>
        <p:nvSpPr>
          <p:cNvPr id="9" name="Google Shape;86;p13">
            <a:extLst>
              <a:ext uri="{FF2B5EF4-FFF2-40B4-BE49-F238E27FC236}">
                <a16:creationId xmlns:a16="http://schemas.microsoft.com/office/drawing/2014/main" id="{BFC4298C-D3DC-352D-02B4-15232B178FE7}"/>
              </a:ext>
            </a:extLst>
          </p:cNvPr>
          <p:cNvSpPr txBox="1"/>
          <p:nvPr/>
        </p:nvSpPr>
        <p:spPr>
          <a:xfrm>
            <a:off x="2004289" y="1873597"/>
            <a:ext cx="8183420" cy="24375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1F2937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  <a:sym typeface="Arial"/>
              </a:rPr>
              <a:t>국민취업지원제도 </a:t>
            </a:r>
          </a:p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6600" b="1" i="0" u="none" strike="noStrike" cap="none" dirty="0">
                <a:solidFill>
                  <a:srgbClr val="1F2937"/>
                </a:solidFill>
                <a:latin typeface="Pretendard Black" panose="02000A03000000020004" pitchFamily="50" charset="-127"/>
                <a:ea typeface="Pretendard Black" panose="02000A03000000020004" pitchFamily="50" charset="-127"/>
                <a:cs typeface="Pretendard Black" panose="02000A03000000020004" pitchFamily="50" charset="-127"/>
                <a:sym typeface="Arial"/>
              </a:rPr>
              <a:t>설명회</a:t>
            </a:r>
            <a:endParaRPr sz="1800" dirty="0">
              <a:latin typeface="Pretendard Black" panose="02000A03000000020004" pitchFamily="50" charset="-127"/>
              <a:ea typeface="Pretendard Black" panose="02000A03000000020004" pitchFamily="50" charset="-127"/>
              <a:cs typeface="Pretendard Black" panose="02000A03000000020004" pitchFamily="50" charset="-127"/>
            </a:endParaRPr>
          </a:p>
        </p:txBody>
      </p:sp>
      <p:sp>
        <p:nvSpPr>
          <p:cNvPr id="10" name="Google Shape;87;p13">
            <a:extLst>
              <a:ext uri="{FF2B5EF4-FFF2-40B4-BE49-F238E27FC236}">
                <a16:creationId xmlns:a16="http://schemas.microsoft.com/office/drawing/2014/main" id="{6A2209F3-1511-44F3-5A15-8BE43027989C}"/>
              </a:ext>
            </a:extLst>
          </p:cNvPr>
          <p:cNvSpPr txBox="1"/>
          <p:nvPr/>
        </p:nvSpPr>
        <p:spPr>
          <a:xfrm>
            <a:off x="3667027" y="4661365"/>
            <a:ext cx="4857944" cy="5170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99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100" b="0" i="0" u="none" strike="noStrike" cap="none" dirty="0">
                <a:solidFill>
                  <a:srgbClr val="6B728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성공적인 내일을 위한 든든한 취업 파트너</a:t>
            </a:r>
            <a:endParaRPr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9D976F8C-3A95-AE09-49B2-F60B0BB7DDC5}"/>
              </a:ext>
            </a:extLst>
          </p:cNvPr>
          <p:cNvSpPr/>
          <p:nvPr/>
        </p:nvSpPr>
        <p:spPr>
          <a:xfrm>
            <a:off x="5103091" y="1016000"/>
            <a:ext cx="1985819" cy="571847"/>
          </a:xfrm>
          <a:prstGeom prst="roundRect">
            <a:avLst>
              <a:gd name="adj" fmla="val 50000"/>
            </a:avLst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ko-KR" altLang="en-US" sz="2000" dirty="0"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rPr>
              <a:t>고용노동부</a:t>
            </a: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1F58540B-35C2-6258-84BC-A9ABA053FFC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00" r="31495"/>
          <a:stretch>
            <a:fillRect/>
          </a:stretch>
        </p:blipFill>
        <p:spPr>
          <a:xfrm>
            <a:off x="9558779" y="2820797"/>
            <a:ext cx="2633221" cy="3494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41494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7BA93A-6AB9-F3A2-E063-3BF22C204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B5B4DD1C-2D56-85FE-0875-60624521F418}"/>
              </a:ext>
            </a:extLst>
          </p:cNvPr>
          <p:cNvCxnSpPr>
            <a:cxnSpLocks/>
          </p:cNvCxnSpPr>
          <p:nvPr/>
        </p:nvCxnSpPr>
        <p:spPr>
          <a:xfrm>
            <a:off x="584200" y="2413000"/>
            <a:ext cx="11023600" cy="0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5392DABF-C4E9-CAE6-D9C3-AAA9A42E1CA9}"/>
              </a:ext>
            </a:extLst>
          </p:cNvPr>
          <p:cNvSpPr/>
          <p:nvPr/>
        </p:nvSpPr>
        <p:spPr>
          <a:xfrm>
            <a:off x="2387600" y="-683054"/>
            <a:ext cx="8487478" cy="584200"/>
          </a:xfrm>
          <a:prstGeom prst="roundRect">
            <a:avLst>
              <a:gd name="adj" fmla="val 50000"/>
            </a:avLst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6CD25319-B4E5-5A2A-1792-16BF84647B4B}"/>
              </a:ext>
            </a:extLst>
          </p:cNvPr>
          <p:cNvGrpSpPr/>
          <p:nvPr/>
        </p:nvGrpSpPr>
        <p:grpSpPr>
          <a:xfrm>
            <a:off x="637472" y="146407"/>
            <a:ext cx="6955213" cy="538630"/>
            <a:chOff x="637472" y="146407"/>
            <a:chExt cx="6955213" cy="538630"/>
          </a:xfrm>
        </p:grpSpPr>
        <p:sp>
          <p:nvSpPr>
            <p:cNvPr id="14" name="Google Shape;96;p14">
              <a:extLst>
                <a:ext uri="{FF2B5EF4-FFF2-40B4-BE49-F238E27FC236}">
                  <a16:creationId xmlns:a16="http://schemas.microsoft.com/office/drawing/2014/main" id="{A665948C-4F6C-B71B-7388-E592037208B7}"/>
                </a:ext>
              </a:extLst>
            </p:cNvPr>
            <p:cNvSpPr txBox="1"/>
            <p:nvPr/>
          </p:nvSpPr>
          <p:spPr>
            <a:xfrm>
              <a:off x="996615" y="169500"/>
              <a:ext cx="6596070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altLang="en-US" sz="3200" b="1" dirty="0">
                  <a:solidFill>
                    <a:schemeClr val="bg1">
                      <a:lumMod val="75000"/>
                    </a:schemeClr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  <a:sym typeface="Arial"/>
                </a:rPr>
                <a:t>취업지원 프로세스</a:t>
              </a:r>
              <a:endParaRPr sz="1000" dirty="0">
                <a:solidFill>
                  <a:schemeClr val="bg1">
                    <a:lumMod val="75000"/>
                  </a:schemeClr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endParaRPr>
            </a:p>
          </p:txBody>
        </p:sp>
        <p:sp>
          <p:nvSpPr>
            <p:cNvPr id="15" name="Google Shape;97;p14">
              <a:extLst>
                <a:ext uri="{FF2B5EF4-FFF2-40B4-BE49-F238E27FC236}">
                  <a16:creationId xmlns:a16="http://schemas.microsoft.com/office/drawing/2014/main" id="{997AFAD3-DAC0-AC4F-EFDA-636E36A2500D}"/>
                </a:ext>
              </a:extLst>
            </p:cNvPr>
            <p:cNvSpPr/>
            <p:nvPr/>
          </p:nvSpPr>
          <p:spPr>
            <a:xfrm rot="5400000">
              <a:off x="415782" y="368097"/>
              <a:ext cx="538630" cy="95250"/>
            </a:xfrm>
            <a:prstGeom prst="rect">
              <a:avLst/>
            </a:prstGeom>
            <a:solidFill>
              <a:srgbClr val="0E6D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타원 22">
            <a:extLst>
              <a:ext uri="{FF2B5EF4-FFF2-40B4-BE49-F238E27FC236}">
                <a16:creationId xmlns:a16="http://schemas.microsoft.com/office/drawing/2014/main" id="{CADB0DB6-8ABC-D039-5AA6-96F20910C5F3}"/>
              </a:ext>
            </a:extLst>
          </p:cNvPr>
          <p:cNvSpPr/>
          <p:nvPr/>
        </p:nvSpPr>
        <p:spPr>
          <a:xfrm>
            <a:off x="1574800" y="2270125"/>
            <a:ext cx="285750" cy="285750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DBE0B399-BF1D-8C31-97FC-C6E878B1B2AD}"/>
              </a:ext>
            </a:extLst>
          </p:cNvPr>
          <p:cNvSpPr/>
          <p:nvPr/>
        </p:nvSpPr>
        <p:spPr>
          <a:xfrm>
            <a:off x="10331450" y="2270125"/>
            <a:ext cx="285750" cy="285750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6A491A22-B60E-F25E-4917-800C51D3F77F}"/>
              </a:ext>
            </a:extLst>
          </p:cNvPr>
          <p:cNvSpPr/>
          <p:nvPr/>
        </p:nvSpPr>
        <p:spPr>
          <a:xfrm>
            <a:off x="7412566" y="2270125"/>
            <a:ext cx="285750" cy="285750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E9D19336-5F9E-8051-52FA-4BC5CEF62ADA}"/>
              </a:ext>
            </a:extLst>
          </p:cNvPr>
          <p:cNvSpPr/>
          <p:nvPr/>
        </p:nvSpPr>
        <p:spPr>
          <a:xfrm>
            <a:off x="4493683" y="2270125"/>
            <a:ext cx="285750" cy="285750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Google Shape;246;p24">
            <a:extLst>
              <a:ext uri="{FF2B5EF4-FFF2-40B4-BE49-F238E27FC236}">
                <a16:creationId xmlns:a16="http://schemas.microsoft.com/office/drawing/2014/main" id="{FFF671EC-4989-D078-9E25-B6A5CA3A1250}"/>
              </a:ext>
            </a:extLst>
          </p:cNvPr>
          <p:cNvSpPr txBox="1"/>
          <p:nvPr/>
        </p:nvSpPr>
        <p:spPr>
          <a:xfrm>
            <a:off x="434533" y="2927945"/>
            <a:ext cx="255219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800" b="1" i="0" u="none" strike="noStrike" cap="none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취업활동</a:t>
            </a:r>
            <a:r>
              <a:rPr lang="en-US" sz="2800" b="1" i="0" u="none" strike="noStrike" cap="none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계획 수립</a:t>
            </a:r>
            <a:endParaRPr sz="2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28" name="Google Shape;247;p24">
            <a:extLst>
              <a:ext uri="{FF2B5EF4-FFF2-40B4-BE49-F238E27FC236}">
                <a16:creationId xmlns:a16="http://schemas.microsoft.com/office/drawing/2014/main" id="{CC7DF031-9F60-E605-805C-1CFFC7874FCA}"/>
              </a:ext>
            </a:extLst>
          </p:cNvPr>
          <p:cNvSpPr txBox="1"/>
          <p:nvPr/>
        </p:nvSpPr>
        <p:spPr>
          <a:xfrm>
            <a:off x="508270" y="3453447"/>
            <a:ext cx="2430660" cy="8125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 dirty="0">
                <a:solidFill>
                  <a:srgbClr val="4B5563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  <a:sym typeface="Arial"/>
              </a:rPr>
              <a:t>개인별 </a:t>
            </a:r>
            <a:r>
              <a:rPr lang="ko-KR" altLang="en-US" sz="1650" b="0" i="0" u="none" strike="noStrike" cap="none" dirty="0">
                <a:solidFill>
                  <a:srgbClr val="4B5563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  <a:sym typeface="Arial"/>
              </a:rPr>
              <a:t>취업활동에 </a:t>
            </a:r>
            <a:r>
              <a:rPr lang="ko-KR" altLang="en-US" sz="1650" dirty="0">
                <a:solidFill>
                  <a:srgbClr val="4B5563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  <a:sym typeface="Arial"/>
              </a:rPr>
              <a:t>따른 단계별 취업지원서비스 </a:t>
            </a:r>
            <a:endParaRPr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29" name="Google Shape;249;p24">
            <a:extLst>
              <a:ext uri="{FF2B5EF4-FFF2-40B4-BE49-F238E27FC236}">
                <a16:creationId xmlns:a16="http://schemas.microsoft.com/office/drawing/2014/main" id="{5614E48A-FCD9-FFC8-9D91-7B5B463FF046}"/>
              </a:ext>
            </a:extLst>
          </p:cNvPr>
          <p:cNvSpPr txBox="1"/>
          <p:nvPr/>
        </p:nvSpPr>
        <p:spPr>
          <a:xfrm>
            <a:off x="3358013" y="2927945"/>
            <a:ext cx="255219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800" b="1" i="0" u="none" strike="noStrike" cap="none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직업능력 개발</a:t>
            </a:r>
            <a:endParaRPr sz="2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30" name="Google Shape;250;p24">
            <a:extLst>
              <a:ext uri="{FF2B5EF4-FFF2-40B4-BE49-F238E27FC236}">
                <a16:creationId xmlns:a16="http://schemas.microsoft.com/office/drawing/2014/main" id="{DE0016F8-A024-BD50-6EB0-BB090B7B4C20}"/>
              </a:ext>
            </a:extLst>
          </p:cNvPr>
          <p:cNvSpPr txBox="1"/>
          <p:nvPr/>
        </p:nvSpPr>
        <p:spPr>
          <a:xfrm>
            <a:off x="3418779" y="3453447"/>
            <a:ext cx="2430660" cy="125572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b="0" i="0" u="none" strike="noStrike" cap="none" dirty="0">
                <a:solidFill>
                  <a:srgbClr val="4B5563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  <a:sym typeface="Arial"/>
              </a:rPr>
              <a:t>직업훈</a:t>
            </a:r>
            <a:r>
              <a:rPr lang="ko-KR" altLang="en-US" sz="1650" dirty="0">
                <a:solidFill>
                  <a:srgbClr val="4B5563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  <a:sym typeface="Arial"/>
              </a:rPr>
              <a:t>련</a:t>
            </a:r>
            <a:endParaRPr lang="en-US" altLang="ko-KR" sz="1650" dirty="0">
              <a:solidFill>
                <a:srgbClr val="4B5563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  <a:sym typeface="Arial"/>
            </a:endParaRPr>
          </a:p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650" dirty="0">
                <a:solidFill>
                  <a:srgbClr val="4B5563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  <a:sym typeface="Arial"/>
              </a:rPr>
              <a:t>창업지원</a:t>
            </a:r>
            <a:endParaRPr lang="en-US" altLang="ko-KR" sz="1650" dirty="0">
              <a:solidFill>
                <a:srgbClr val="4B5563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  <a:sym typeface="Arial"/>
            </a:endParaRPr>
          </a:p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650" dirty="0">
                <a:solidFill>
                  <a:srgbClr val="4B5563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  <a:sym typeface="Arial"/>
              </a:rPr>
              <a:t>미래내일 일경험프로그램</a:t>
            </a:r>
            <a:endParaRPr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31" name="Google Shape;252;p24">
            <a:extLst>
              <a:ext uri="{FF2B5EF4-FFF2-40B4-BE49-F238E27FC236}">
                <a16:creationId xmlns:a16="http://schemas.microsoft.com/office/drawing/2014/main" id="{2E38CB8E-E7FD-1245-A384-F51F382FB4D5}"/>
              </a:ext>
            </a:extLst>
          </p:cNvPr>
          <p:cNvSpPr txBox="1"/>
          <p:nvPr/>
        </p:nvSpPr>
        <p:spPr>
          <a:xfrm>
            <a:off x="6268794" y="2927945"/>
            <a:ext cx="255219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2800" b="1" i="0" u="none" strike="noStrike" cap="none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취업장애요인 해소</a:t>
            </a:r>
            <a:endParaRPr sz="2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32" name="Google Shape;253;p24">
            <a:extLst>
              <a:ext uri="{FF2B5EF4-FFF2-40B4-BE49-F238E27FC236}">
                <a16:creationId xmlns:a16="http://schemas.microsoft.com/office/drawing/2014/main" id="{D1056B7B-49C5-EFAA-5D80-79E6D1C68DD6}"/>
              </a:ext>
            </a:extLst>
          </p:cNvPr>
          <p:cNvSpPr txBox="1"/>
          <p:nvPr/>
        </p:nvSpPr>
        <p:spPr>
          <a:xfrm>
            <a:off x="6279344" y="3453447"/>
            <a:ext cx="2552194" cy="121879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650" b="0" i="0" u="none" strike="noStrike" cap="none" dirty="0">
                <a:solidFill>
                  <a:srgbClr val="4B5563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  <a:sym typeface="Arial"/>
              </a:rPr>
              <a:t>취업의욕 고취를 위한 </a:t>
            </a:r>
            <a:endParaRPr lang="en-US" altLang="ko-KR" sz="1650" b="0" i="0" u="none" strike="noStrike" cap="none" dirty="0">
              <a:solidFill>
                <a:srgbClr val="4B5563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  <a:sym typeface="Arial"/>
            </a:endParaRPr>
          </a:p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650" b="0" i="0" u="none" strike="noStrike" cap="none" dirty="0">
                <a:solidFill>
                  <a:srgbClr val="4B5563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  <a:sym typeface="Arial"/>
              </a:rPr>
              <a:t>각종 전문심리상담 및 </a:t>
            </a:r>
            <a:endParaRPr lang="en-US" altLang="ko-KR" sz="1650" b="0" i="0" u="none" strike="noStrike" cap="none" dirty="0">
              <a:solidFill>
                <a:srgbClr val="4B5563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  <a:sym typeface="Arial"/>
            </a:endParaRPr>
          </a:p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650" b="0" i="0" u="none" strike="noStrike" cap="none" dirty="0">
                <a:solidFill>
                  <a:srgbClr val="4B5563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  <a:sym typeface="Arial"/>
              </a:rPr>
              <a:t>고용복지 연계 프로그램 등</a:t>
            </a:r>
            <a:endParaRPr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33" name="Google Shape;255;p24">
            <a:extLst>
              <a:ext uri="{FF2B5EF4-FFF2-40B4-BE49-F238E27FC236}">
                <a16:creationId xmlns:a16="http://schemas.microsoft.com/office/drawing/2014/main" id="{C7E926E4-7F49-2DFD-940F-E2F51244BB4B}"/>
              </a:ext>
            </a:extLst>
          </p:cNvPr>
          <p:cNvSpPr txBox="1"/>
          <p:nvPr/>
        </p:nvSpPr>
        <p:spPr>
          <a:xfrm>
            <a:off x="9192274" y="2927945"/>
            <a:ext cx="2552193" cy="4308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1" i="0" u="none" strike="noStrike" cap="none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사후 관리</a:t>
            </a:r>
            <a:endParaRPr sz="2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34" name="Google Shape;256;p24">
            <a:extLst>
              <a:ext uri="{FF2B5EF4-FFF2-40B4-BE49-F238E27FC236}">
                <a16:creationId xmlns:a16="http://schemas.microsoft.com/office/drawing/2014/main" id="{5FB27816-313B-5470-0C74-8C1E136E4C1F}"/>
              </a:ext>
            </a:extLst>
          </p:cNvPr>
          <p:cNvSpPr txBox="1"/>
          <p:nvPr/>
        </p:nvSpPr>
        <p:spPr>
          <a:xfrm>
            <a:off x="9253040" y="3434980"/>
            <a:ext cx="2430660" cy="16619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650" b="0" i="0" u="none" strike="noStrike" cap="none" dirty="0">
                <a:solidFill>
                  <a:srgbClr val="4B5563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  <a:sym typeface="Arial"/>
              </a:rPr>
              <a:t>취업성공수당 </a:t>
            </a:r>
            <a:endParaRPr lang="en-US" altLang="ko-KR" sz="1650" b="0" i="0" u="none" strike="noStrike" cap="none" dirty="0">
              <a:solidFill>
                <a:srgbClr val="4B5563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  <a:sym typeface="Arial"/>
            </a:endParaRPr>
          </a:p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dirty="0">
                <a:solidFill>
                  <a:srgbClr val="4B5563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  <a:sym typeface="Arial"/>
              </a:rPr>
              <a:t>6</a:t>
            </a:r>
            <a:r>
              <a:rPr lang="ko-KR" altLang="en-US" sz="1650" dirty="0">
                <a:solidFill>
                  <a:srgbClr val="4B5563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  <a:sym typeface="Arial"/>
              </a:rPr>
              <a:t>개월 근속 </a:t>
            </a:r>
            <a:r>
              <a:rPr lang="en-US" altLang="ko-KR" sz="1650" dirty="0">
                <a:solidFill>
                  <a:srgbClr val="4B5563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  <a:sym typeface="Arial"/>
              </a:rPr>
              <a:t>50</a:t>
            </a:r>
            <a:r>
              <a:rPr lang="ko-KR" altLang="en-US" sz="1650" dirty="0">
                <a:solidFill>
                  <a:srgbClr val="4B5563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  <a:sym typeface="Arial"/>
              </a:rPr>
              <a:t>만원</a:t>
            </a:r>
            <a:endParaRPr lang="en-US" altLang="ko-KR" sz="1650" dirty="0">
              <a:solidFill>
                <a:srgbClr val="4B5563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  <a:sym typeface="Arial"/>
            </a:endParaRPr>
          </a:p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dirty="0">
                <a:solidFill>
                  <a:srgbClr val="4B5563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  <a:sym typeface="Arial"/>
              </a:rPr>
              <a:t>12</a:t>
            </a:r>
            <a:r>
              <a:rPr lang="ko-KR" altLang="en-US" sz="1650" dirty="0">
                <a:solidFill>
                  <a:srgbClr val="4B5563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  <a:sym typeface="Arial"/>
              </a:rPr>
              <a:t>개월 근속 </a:t>
            </a:r>
            <a:r>
              <a:rPr lang="en-US" altLang="ko-KR" sz="1650" dirty="0">
                <a:solidFill>
                  <a:srgbClr val="4B5563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  <a:sym typeface="Arial"/>
              </a:rPr>
              <a:t>100</a:t>
            </a:r>
            <a:r>
              <a:rPr lang="ko-KR" altLang="en-US" sz="1650" dirty="0">
                <a:solidFill>
                  <a:srgbClr val="4B5563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  <a:sym typeface="Arial"/>
              </a:rPr>
              <a:t>만원</a:t>
            </a:r>
            <a:endParaRPr lang="en-US" altLang="ko-KR" sz="1650" dirty="0">
              <a:solidFill>
                <a:srgbClr val="4B5563"/>
              </a:solidFill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  <a:sym typeface="Arial"/>
            </a:endParaRPr>
          </a:p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50" dirty="0">
                <a:solidFill>
                  <a:srgbClr val="4B5563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  <a:sym typeface="Arial"/>
              </a:rPr>
              <a:t>(</a:t>
            </a:r>
            <a:r>
              <a:rPr lang="ko-KR" altLang="en-US" sz="1650" dirty="0">
                <a:solidFill>
                  <a:srgbClr val="4B5563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  <a:sym typeface="Arial"/>
              </a:rPr>
              <a:t>총 </a:t>
            </a:r>
            <a:r>
              <a:rPr lang="en-US" altLang="ko-KR" sz="1650" dirty="0">
                <a:solidFill>
                  <a:srgbClr val="4B5563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  <a:sym typeface="Arial"/>
              </a:rPr>
              <a:t>150</a:t>
            </a:r>
            <a:r>
              <a:rPr lang="ko-KR" altLang="en-US" sz="1650" dirty="0">
                <a:solidFill>
                  <a:srgbClr val="4B5563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  <a:sym typeface="Arial"/>
              </a:rPr>
              <a:t>만원 지원</a:t>
            </a:r>
            <a:r>
              <a:rPr lang="en-US" sz="1650" dirty="0">
                <a:solidFill>
                  <a:srgbClr val="4B5563"/>
                </a:solidFill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  <a:sym typeface="Arial"/>
              </a:rPr>
              <a:t>)</a:t>
            </a:r>
            <a:endParaRPr dirty="0">
              <a:latin typeface="Pretendard Light" panose="02000403000000020004" pitchFamily="50" charset="-127"/>
              <a:ea typeface="Pretendard Light" panose="02000403000000020004" pitchFamily="50" charset="-127"/>
              <a:cs typeface="Pretendard Light" panose="02000403000000020004" pitchFamily="50" charset="-127"/>
            </a:endParaRPr>
          </a:p>
        </p:txBody>
      </p:sp>
      <p:sp>
        <p:nvSpPr>
          <p:cNvPr id="35" name="Google Shape;246;p24">
            <a:extLst>
              <a:ext uri="{FF2B5EF4-FFF2-40B4-BE49-F238E27FC236}">
                <a16:creationId xmlns:a16="http://schemas.microsoft.com/office/drawing/2014/main" id="{CBD5AC9B-4338-8E61-179E-9F656D9D9328}"/>
              </a:ext>
            </a:extLst>
          </p:cNvPr>
          <p:cNvSpPr txBox="1"/>
          <p:nvPr/>
        </p:nvSpPr>
        <p:spPr>
          <a:xfrm>
            <a:off x="434533" y="1469053"/>
            <a:ext cx="255219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A</a:t>
            </a:r>
            <a:endParaRPr sz="32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36" name="Google Shape;249;p24">
            <a:extLst>
              <a:ext uri="{FF2B5EF4-FFF2-40B4-BE49-F238E27FC236}">
                <a16:creationId xmlns:a16="http://schemas.microsoft.com/office/drawing/2014/main" id="{1AAAFABC-2F73-596E-02A5-B0486DD77211}"/>
              </a:ext>
            </a:extLst>
          </p:cNvPr>
          <p:cNvSpPr txBox="1"/>
          <p:nvPr/>
        </p:nvSpPr>
        <p:spPr>
          <a:xfrm>
            <a:off x="3358013" y="1469053"/>
            <a:ext cx="255219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4000" b="1" i="0" u="none" strike="noStrike" cap="none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B</a:t>
            </a:r>
            <a:endParaRPr sz="32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37" name="Google Shape;252;p24">
            <a:extLst>
              <a:ext uri="{FF2B5EF4-FFF2-40B4-BE49-F238E27FC236}">
                <a16:creationId xmlns:a16="http://schemas.microsoft.com/office/drawing/2014/main" id="{A42FDC21-CE22-F49F-4F5F-16DB6D5722BE}"/>
              </a:ext>
            </a:extLst>
          </p:cNvPr>
          <p:cNvSpPr txBox="1"/>
          <p:nvPr/>
        </p:nvSpPr>
        <p:spPr>
          <a:xfrm>
            <a:off x="6268794" y="1469053"/>
            <a:ext cx="255219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4000" b="1" i="0" u="none" strike="noStrike" cap="none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C</a:t>
            </a:r>
            <a:endParaRPr sz="32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38" name="Google Shape;255;p24">
            <a:extLst>
              <a:ext uri="{FF2B5EF4-FFF2-40B4-BE49-F238E27FC236}">
                <a16:creationId xmlns:a16="http://schemas.microsoft.com/office/drawing/2014/main" id="{53A2E9A4-D5A4-002C-F07F-3B2806EC1749}"/>
              </a:ext>
            </a:extLst>
          </p:cNvPr>
          <p:cNvSpPr txBox="1"/>
          <p:nvPr/>
        </p:nvSpPr>
        <p:spPr>
          <a:xfrm>
            <a:off x="9192274" y="1469053"/>
            <a:ext cx="255219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i="0" u="none" strike="noStrike" cap="none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D</a:t>
            </a:r>
            <a:endParaRPr sz="32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961066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56E9ACA-0E86-7D12-67EF-3C8F51B7ED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9BF4F7EE-577A-7512-4FF9-77DC276CE2E3}"/>
              </a:ext>
            </a:extLst>
          </p:cNvPr>
          <p:cNvCxnSpPr>
            <a:cxnSpLocks/>
          </p:cNvCxnSpPr>
          <p:nvPr/>
        </p:nvCxnSpPr>
        <p:spPr>
          <a:xfrm>
            <a:off x="1358900" y="1119019"/>
            <a:ext cx="0" cy="4668856"/>
          </a:xfrm>
          <a:prstGeom prst="line">
            <a:avLst/>
          </a:prstGeom>
          <a:ln w="381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3"/>
          </a:lnRef>
          <a:fillRef idx="0">
            <a:schemeClr val="accent3"/>
          </a:fillRef>
          <a:effectRef idx="1">
            <a:schemeClr val="accent3"/>
          </a:effectRef>
          <a:fontRef idx="minor">
            <a:schemeClr val="tx1"/>
          </a:fontRef>
        </p:style>
      </p:cxn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EACF6814-DAD3-8F80-631D-2848B06443B3}"/>
              </a:ext>
            </a:extLst>
          </p:cNvPr>
          <p:cNvSpPr/>
          <p:nvPr/>
        </p:nvSpPr>
        <p:spPr>
          <a:xfrm>
            <a:off x="2387600" y="-683054"/>
            <a:ext cx="8487478" cy="584200"/>
          </a:xfrm>
          <a:prstGeom prst="roundRect">
            <a:avLst>
              <a:gd name="adj" fmla="val 50000"/>
            </a:avLst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B530636A-01BD-8BD2-F386-9979369D12EF}"/>
              </a:ext>
            </a:extLst>
          </p:cNvPr>
          <p:cNvGrpSpPr/>
          <p:nvPr/>
        </p:nvGrpSpPr>
        <p:grpSpPr>
          <a:xfrm>
            <a:off x="637472" y="146407"/>
            <a:ext cx="6955213" cy="538630"/>
            <a:chOff x="637472" y="146407"/>
            <a:chExt cx="6955213" cy="538630"/>
          </a:xfrm>
        </p:grpSpPr>
        <p:sp>
          <p:nvSpPr>
            <p:cNvPr id="14" name="Google Shape;96;p14">
              <a:extLst>
                <a:ext uri="{FF2B5EF4-FFF2-40B4-BE49-F238E27FC236}">
                  <a16:creationId xmlns:a16="http://schemas.microsoft.com/office/drawing/2014/main" id="{3DB2FF6B-408F-9AA6-04D9-22F512FA82B2}"/>
                </a:ext>
              </a:extLst>
            </p:cNvPr>
            <p:cNvSpPr txBox="1"/>
            <p:nvPr/>
          </p:nvSpPr>
          <p:spPr>
            <a:xfrm>
              <a:off x="996615" y="169500"/>
              <a:ext cx="6596070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altLang="en-US" sz="3200" b="1" dirty="0">
                  <a:solidFill>
                    <a:schemeClr val="bg1">
                      <a:lumMod val="75000"/>
                    </a:schemeClr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  <a:sym typeface="Arial"/>
                </a:rPr>
                <a:t>추가 제출 서류</a:t>
              </a:r>
              <a:endParaRPr sz="1000" dirty="0">
                <a:solidFill>
                  <a:schemeClr val="bg1">
                    <a:lumMod val="75000"/>
                  </a:schemeClr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endParaRPr>
            </a:p>
          </p:txBody>
        </p:sp>
        <p:sp>
          <p:nvSpPr>
            <p:cNvPr id="15" name="Google Shape;97;p14">
              <a:extLst>
                <a:ext uri="{FF2B5EF4-FFF2-40B4-BE49-F238E27FC236}">
                  <a16:creationId xmlns:a16="http://schemas.microsoft.com/office/drawing/2014/main" id="{24C54F47-87D7-0576-ADF6-D8909585F966}"/>
                </a:ext>
              </a:extLst>
            </p:cNvPr>
            <p:cNvSpPr/>
            <p:nvPr/>
          </p:nvSpPr>
          <p:spPr>
            <a:xfrm rot="5400000">
              <a:off x="415782" y="368097"/>
              <a:ext cx="538630" cy="95250"/>
            </a:xfrm>
            <a:prstGeom prst="rect">
              <a:avLst/>
            </a:prstGeom>
            <a:solidFill>
              <a:srgbClr val="0E6D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3" name="타원 22">
            <a:extLst>
              <a:ext uri="{FF2B5EF4-FFF2-40B4-BE49-F238E27FC236}">
                <a16:creationId xmlns:a16="http://schemas.microsoft.com/office/drawing/2014/main" id="{39A17D48-2BF6-F230-0ABD-7EB505346756}"/>
              </a:ext>
            </a:extLst>
          </p:cNvPr>
          <p:cNvSpPr/>
          <p:nvPr/>
        </p:nvSpPr>
        <p:spPr>
          <a:xfrm>
            <a:off x="1216025" y="1393742"/>
            <a:ext cx="285750" cy="285750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4" name="타원 23">
            <a:extLst>
              <a:ext uri="{FF2B5EF4-FFF2-40B4-BE49-F238E27FC236}">
                <a16:creationId xmlns:a16="http://schemas.microsoft.com/office/drawing/2014/main" id="{53D7416C-59CE-8146-8FD7-60A83DBAC10C}"/>
              </a:ext>
            </a:extLst>
          </p:cNvPr>
          <p:cNvSpPr/>
          <p:nvPr/>
        </p:nvSpPr>
        <p:spPr>
          <a:xfrm>
            <a:off x="1216025" y="5178508"/>
            <a:ext cx="285750" cy="285750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5" name="타원 24">
            <a:extLst>
              <a:ext uri="{FF2B5EF4-FFF2-40B4-BE49-F238E27FC236}">
                <a16:creationId xmlns:a16="http://schemas.microsoft.com/office/drawing/2014/main" id="{C48F3E77-4FA1-2288-A740-37C084B85278}"/>
              </a:ext>
            </a:extLst>
          </p:cNvPr>
          <p:cNvSpPr/>
          <p:nvPr/>
        </p:nvSpPr>
        <p:spPr>
          <a:xfrm>
            <a:off x="1216025" y="3916920"/>
            <a:ext cx="285750" cy="285750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6" name="타원 25">
            <a:extLst>
              <a:ext uri="{FF2B5EF4-FFF2-40B4-BE49-F238E27FC236}">
                <a16:creationId xmlns:a16="http://schemas.microsoft.com/office/drawing/2014/main" id="{6297268B-0ECA-22C9-F243-AF20ECE9363D}"/>
              </a:ext>
            </a:extLst>
          </p:cNvPr>
          <p:cNvSpPr/>
          <p:nvPr/>
        </p:nvSpPr>
        <p:spPr>
          <a:xfrm>
            <a:off x="1216025" y="2655331"/>
            <a:ext cx="285750" cy="285750"/>
          </a:xfrm>
          <a:prstGeom prst="ellipse">
            <a:avLst/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35" name="Google Shape;246;p24">
            <a:extLst>
              <a:ext uri="{FF2B5EF4-FFF2-40B4-BE49-F238E27FC236}">
                <a16:creationId xmlns:a16="http://schemas.microsoft.com/office/drawing/2014/main" id="{6E27032B-63C4-6FD6-4921-9A9F8A9FBD6C}"/>
              </a:ext>
            </a:extLst>
          </p:cNvPr>
          <p:cNvSpPr txBox="1"/>
          <p:nvPr/>
        </p:nvSpPr>
        <p:spPr>
          <a:xfrm>
            <a:off x="1925394" y="1228840"/>
            <a:ext cx="4420370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4000" b="1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1. </a:t>
            </a:r>
            <a:r>
              <a:rPr lang="ko-KR" altLang="en-US" sz="4000" b="1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신분증 사본</a:t>
            </a:r>
            <a:endParaRPr sz="32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grpSp>
        <p:nvGrpSpPr>
          <p:cNvPr id="5" name="그룹 4">
            <a:extLst>
              <a:ext uri="{FF2B5EF4-FFF2-40B4-BE49-F238E27FC236}">
                <a16:creationId xmlns:a16="http://schemas.microsoft.com/office/drawing/2014/main" id="{001579F7-2E77-A542-008D-59FC031A1F3C}"/>
              </a:ext>
            </a:extLst>
          </p:cNvPr>
          <p:cNvGrpSpPr/>
          <p:nvPr/>
        </p:nvGrpSpPr>
        <p:grpSpPr>
          <a:xfrm>
            <a:off x="1925394" y="2490429"/>
            <a:ext cx="9199807" cy="615553"/>
            <a:chOff x="2992194" y="882833"/>
            <a:chExt cx="9199807" cy="615553"/>
          </a:xfrm>
        </p:grpSpPr>
        <p:sp>
          <p:nvSpPr>
            <p:cNvPr id="7" name="Google Shape;247;p24">
              <a:extLst>
                <a:ext uri="{FF2B5EF4-FFF2-40B4-BE49-F238E27FC236}">
                  <a16:creationId xmlns:a16="http://schemas.microsoft.com/office/drawing/2014/main" id="{6BA79F54-3E6F-6C34-BC66-0F0CD6B5DB27}"/>
                </a:ext>
              </a:extLst>
            </p:cNvPr>
            <p:cNvSpPr txBox="1"/>
            <p:nvPr/>
          </p:nvSpPr>
          <p:spPr>
            <a:xfrm>
              <a:off x="6426201" y="987477"/>
              <a:ext cx="5765800" cy="4062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altLang="en-US" sz="1650" b="0" i="0" u="none" strike="noStrike" cap="none" dirty="0">
                  <a:solidFill>
                    <a:srgbClr val="4B5563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  <a:sym typeface="Arial"/>
                </a:rPr>
                <a:t>카카오톡 </a:t>
              </a:r>
              <a:r>
                <a:rPr lang="en-US" altLang="ko-KR" sz="1650" b="0" i="0" u="none" strike="noStrike" cap="none" dirty="0">
                  <a:solidFill>
                    <a:srgbClr val="4B5563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  <a:sym typeface="Arial"/>
                </a:rPr>
                <a:t>&gt; </a:t>
              </a:r>
              <a:r>
                <a:rPr lang="ko-KR" altLang="en-US" sz="1650" b="0" i="0" u="none" strike="noStrike" cap="none" dirty="0">
                  <a:solidFill>
                    <a:srgbClr val="4B5563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  <a:sym typeface="Arial"/>
                </a:rPr>
                <a:t>더보기 </a:t>
              </a:r>
              <a:r>
                <a:rPr lang="en-US" altLang="ko-KR" sz="1650" b="0" i="0" u="none" strike="noStrike" cap="none" dirty="0">
                  <a:solidFill>
                    <a:srgbClr val="4B5563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  <a:sym typeface="Arial"/>
                </a:rPr>
                <a:t>&gt; </a:t>
              </a:r>
              <a:r>
                <a:rPr lang="ko-KR" altLang="en-US" sz="1650" b="0" i="0" u="none" strike="noStrike" cap="none" dirty="0">
                  <a:solidFill>
                    <a:srgbClr val="4B5563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  <a:sym typeface="Arial"/>
                </a:rPr>
                <a:t>지갑 </a:t>
              </a:r>
              <a:r>
                <a:rPr lang="en-US" altLang="ko-KR" sz="1650" b="0" i="0" u="none" strike="noStrike" cap="none" dirty="0">
                  <a:solidFill>
                    <a:srgbClr val="4B5563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  <a:sym typeface="Arial"/>
                </a:rPr>
                <a:t>&gt; </a:t>
              </a:r>
              <a:r>
                <a:rPr lang="ko-KR" altLang="en-US" sz="1650" b="0" i="0" u="none" strike="noStrike" cap="none" dirty="0">
                  <a:solidFill>
                    <a:srgbClr val="4B5563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  <a:sym typeface="Arial"/>
                </a:rPr>
                <a:t>전자문서 </a:t>
              </a:r>
              <a:r>
                <a:rPr lang="en-US" altLang="ko-KR" sz="1650" b="0" i="0" u="none" strike="noStrike" cap="none" dirty="0">
                  <a:solidFill>
                    <a:srgbClr val="4B5563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  <a:sym typeface="Arial"/>
                </a:rPr>
                <a:t>&gt; </a:t>
              </a:r>
              <a:r>
                <a:rPr lang="ko-KR" altLang="en-US" sz="1650" b="0" i="0" u="none" strike="noStrike" cap="none" dirty="0">
                  <a:solidFill>
                    <a:srgbClr val="4B5563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  <a:sym typeface="Arial"/>
                </a:rPr>
                <a:t>전자증명서 발급</a:t>
              </a:r>
              <a:endParaRPr dirty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endParaRPr>
            </a:p>
          </p:txBody>
        </p:sp>
        <p:sp>
          <p:nvSpPr>
            <p:cNvPr id="8" name="Google Shape;246;p24">
              <a:extLst>
                <a:ext uri="{FF2B5EF4-FFF2-40B4-BE49-F238E27FC236}">
                  <a16:creationId xmlns:a16="http://schemas.microsoft.com/office/drawing/2014/main" id="{EA66FE86-F1D3-1E56-A3F6-48945F3282E2}"/>
                </a:ext>
              </a:extLst>
            </p:cNvPr>
            <p:cNvSpPr txBox="1"/>
            <p:nvPr/>
          </p:nvSpPr>
          <p:spPr>
            <a:xfrm>
              <a:off x="2992194" y="882833"/>
              <a:ext cx="4420370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 dirty="0">
                  <a:solidFill>
                    <a:srgbClr val="374151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  <a:sym typeface="Arial"/>
                </a:rPr>
                <a:t>2. </a:t>
              </a:r>
              <a:r>
                <a:rPr lang="ko-KR" altLang="en-US" sz="4000" b="1" dirty="0">
                  <a:solidFill>
                    <a:srgbClr val="374151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  <a:sym typeface="Arial"/>
                </a:rPr>
                <a:t>주민등록등본</a:t>
              </a:r>
              <a:endParaRPr sz="32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endParaRPr>
            </a:p>
          </p:txBody>
        </p:sp>
      </p:grpSp>
      <p:sp>
        <p:nvSpPr>
          <p:cNvPr id="11" name="Google Shape;246;p24">
            <a:extLst>
              <a:ext uri="{FF2B5EF4-FFF2-40B4-BE49-F238E27FC236}">
                <a16:creationId xmlns:a16="http://schemas.microsoft.com/office/drawing/2014/main" id="{9F27D894-ADAB-0103-8EDD-2682C036D343}"/>
              </a:ext>
            </a:extLst>
          </p:cNvPr>
          <p:cNvSpPr txBox="1"/>
          <p:nvPr/>
        </p:nvSpPr>
        <p:spPr>
          <a:xfrm>
            <a:off x="1925393" y="3752018"/>
            <a:ext cx="8844203" cy="61555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000" b="1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3. </a:t>
            </a:r>
            <a:r>
              <a:rPr lang="ko-KR" altLang="en-US" sz="4000" b="1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졸업예정증명서 </a:t>
            </a:r>
            <a:r>
              <a:rPr lang="en-US" altLang="ko-KR" sz="4000" b="1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(</a:t>
            </a:r>
            <a:r>
              <a:rPr lang="ko-KR" altLang="en-US" sz="4000" b="1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재학증명서</a:t>
            </a:r>
            <a:r>
              <a:rPr lang="en-US" altLang="ko-KR" sz="4000" b="1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+</a:t>
            </a:r>
            <a:r>
              <a:rPr lang="ko-KR" altLang="en-US" sz="4000" b="1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성적증명서</a:t>
            </a:r>
            <a:r>
              <a:rPr lang="en-US" altLang="ko-KR" sz="4000" b="1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)</a:t>
            </a:r>
            <a:endParaRPr sz="32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40D083DC-B90A-E0E4-D800-D5E5EC42FF47}"/>
              </a:ext>
            </a:extLst>
          </p:cNvPr>
          <p:cNvGrpSpPr/>
          <p:nvPr/>
        </p:nvGrpSpPr>
        <p:grpSpPr>
          <a:xfrm>
            <a:off x="1925394" y="5013606"/>
            <a:ext cx="9199806" cy="615553"/>
            <a:chOff x="2992194" y="882833"/>
            <a:chExt cx="9199806" cy="615553"/>
          </a:xfrm>
        </p:grpSpPr>
        <p:sp>
          <p:nvSpPr>
            <p:cNvPr id="16" name="Google Shape;247;p24">
              <a:extLst>
                <a:ext uri="{FF2B5EF4-FFF2-40B4-BE49-F238E27FC236}">
                  <a16:creationId xmlns:a16="http://schemas.microsoft.com/office/drawing/2014/main" id="{BD642326-3BB9-468C-F847-5D94DC9EDD24}"/>
                </a:ext>
              </a:extLst>
            </p:cNvPr>
            <p:cNvSpPr txBox="1"/>
            <p:nvPr/>
          </p:nvSpPr>
          <p:spPr>
            <a:xfrm>
              <a:off x="5626099" y="987477"/>
              <a:ext cx="6565901" cy="40626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altLang="en-US" sz="1650" b="0" i="0" u="none" strike="noStrike" cap="none" dirty="0">
                  <a:solidFill>
                    <a:srgbClr val="4B5563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  <a:sym typeface="Arial"/>
                </a:rPr>
                <a:t>고용</a:t>
              </a:r>
              <a:r>
                <a:rPr lang="en-US" altLang="ko-KR" sz="1650" b="0" i="0" u="none" strike="noStrike" cap="none" dirty="0">
                  <a:solidFill>
                    <a:srgbClr val="4B5563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  <a:sym typeface="Arial"/>
                </a:rPr>
                <a:t>24 &gt; </a:t>
              </a:r>
              <a:r>
                <a:rPr lang="ko-KR" altLang="en-US" sz="1650" b="0" i="0" u="none" strike="noStrike" cap="none" dirty="0">
                  <a:solidFill>
                    <a:srgbClr val="4B5563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  <a:sym typeface="Arial"/>
                </a:rPr>
                <a:t>로그인 </a:t>
              </a:r>
              <a:r>
                <a:rPr lang="en-US" altLang="ko-KR" sz="1650" b="0" i="0" u="none" strike="noStrike" cap="none" dirty="0">
                  <a:solidFill>
                    <a:srgbClr val="4B5563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  <a:sym typeface="Arial"/>
                </a:rPr>
                <a:t>&gt; </a:t>
              </a:r>
              <a:r>
                <a:rPr lang="ko-KR" altLang="en-US" sz="1650" b="0" i="0" u="none" strike="noStrike" cap="none" dirty="0">
                  <a:solidFill>
                    <a:srgbClr val="4B5563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  <a:sym typeface="Arial"/>
                </a:rPr>
                <a:t>구직관리 </a:t>
              </a:r>
              <a:r>
                <a:rPr lang="en-US" altLang="ko-KR" sz="1650" b="0" i="0" u="none" strike="noStrike" cap="none" dirty="0">
                  <a:solidFill>
                    <a:srgbClr val="4B5563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  <a:sym typeface="Arial"/>
                </a:rPr>
                <a:t>&gt; </a:t>
              </a:r>
              <a:r>
                <a:rPr lang="ko-KR" altLang="en-US" sz="1650" b="0" i="0" u="none" strike="noStrike" cap="none" dirty="0">
                  <a:solidFill>
                    <a:srgbClr val="4B5563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  <a:sym typeface="Arial"/>
                </a:rPr>
                <a:t>구직신청관리 </a:t>
              </a:r>
              <a:r>
                <a:rPr lang="en-US" altLang="ko-KR" sz="1650" b="0" i="0" u="none" strike="noStrike" cap="none" dirty="0">
                  <a:solidFill>
                    <a:srgbClr val="4B5563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  <a:sym typeface="Arial"/>
                </a:rPr>
                <a:t>&gt; </a:t>
              </a:r>
              <a:r>
                <a:rPr lang="ko-KR" altLang="en-US" sz="1650" b="0" i="0" u="none" strike="noStrike" cap="none" dirty="0">
                  <a:solidFill>
                    <a:srgbClr val="4B5563"/>
                  </a:solidFill>
                  <a:latin typeface="Pretendard Light" panose="02000403000000020004" pitchFamily="50" charset="-127"/>
                  <a:ea typeface="Pretendard Light" panose="02000403000000020004" pitchFamily="50" charset="-127"/>
                  <a:cs typeface="Pretendard Light" panose="02000403000000020004" pitchFamily="50" charset="-127"/>
                  <a:sym typeface="Arial"/>
                </a:rPr>
                <a:t>구직신청하기</a:t>
              </a:r>
              <a:endParaRPr dirty="0">
                <a:latin typeface="Pretendard Light" panose="02000403000000020004" pitchFamily="50" charset="-127"/>
                <a:ea typeface="Pretendard Light" panose="02000403000000020004" pitchFamily="50" charset="-127"/>
                <a:cs typeface="Pretendard Light" panose="02000403000000020004" pitchFamily="50" charset="-127"/>
              </a:endParaRPr>
            </a:p>
          </p:txBody>
        </p:sp>
        <p:sp>
          <p:nvSpPr>
            <p:cNvPr id="17" name="Google Shape;246;p24">
              <a:extLst>
                <a:ext uri="{FF2B5EF4-FFF2-40B4-BE49-F238E27FC236}">
                  <a16:creationId xmlns:a16="http://schemas.microsoft.com/office/drawing/2014/main" id="{2D98B9B6-8B29-2C5E-6D42-A6D4763D627E}"/>
                </a:ext>
              </a:extLst>
            </p:cNvPr>
            <p:cNvSpPr txBox="1"/>
            <p:nvPr/>
          </p:nvSpPr>
          <p:spPr>
            <a:xfrm>
              <a:off x="2992194" y="882833"/>
              <a:ext cx="2633905" cy="61555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4000" b="1">
                  <a:solidFill>
                    <a:srgbClr val="374151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  <a:sym typeface="Arial"/>
                </a:rPr>
                <a:t>4. </a:t>
              </a:r>
              <a:r>
                <a:rPr lang="ko-KR" altLang="en-US" sz="4000" b="1" dirty="0">
                  <a:solidFill>
                    <a:srgbClr val="374151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  <a:sym typeface="Arial"/>
                </a:rPr>
                <a:t>구직신청</a:t>
              </a:r>
              <a:endParaRPr sz="32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742100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5F2CD6-9904-8234-F5A3-3DC16989BB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사각형: 둥근 모서리 27">
            <a:extLst>
              <a:ext uri="{FF2B5EF4-FFF2-40B4-BE49-F238E27FC236}">
                <a16:creationId xmlns:a16="http://schemas.microsoft.com/office/drawing/2014/main" id="{F8C005B4-2CBE-4723-52FF-822741F5F0E5}"/>
              </a:ext>
            </a:extLst>
          </p:cNvPr>
          <p:cNvSpPr/>
          <p:nvPr/>
        </p:nvSpPr>
        <p:spPr>
          <a:xfrm>
            <a:off x="968208" y="2023812"/>
            <a:ext cx="10255585" cy="4029576"/>
          </a:xfrm>
          <a:prstGeom prst="roundRect">
            <a:avLst>
              <a:gd name="adj" fmla="val 4286"/>
            </a:avLst>
          </a:prstGeom>
          <a:solidFill>
            <a:srgbClr val="008080">
              <a:alpha val="10000"/>
            </a:srgbClr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7AEB88FC-CBBC-6FA4-683D-FBCC105EA58A}"/>
              </a:ext>
            </a:extLst>
          </p:cNvPr>
          <p:cNvSpPr/>
          <p:nvPr/>
        </p:nvSpPr>
        <p:spPr>
          <a:xfrm>
            <a:off x="2387600" y="-683054"/>
            <a:ext cx="8487478" cy="584200"/>
          </a:xfrm>
          <a:prstGeom prst="roundRect">
            <a:avLst>
              <a:gd name="adj" fmla="val 50000"/>
            </a:avLst>
          </a:prstGeom>
          <a:solidFill>
            <a:srgbClr val="00808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83B4D1E1-EB28-4A61-1949-8D330B89E455}"/>
              </a:ext>
            </a:extLst>
          </p:cNvPr>
          <p:cNvGrpSpPr/>
          <p:nvPr/>
        </p:nvGrpSpPr>
        <p:grpSpPr>
          <a:xfrm>
            <a:off x="637472" y="146407"/>
            <a:ext cx="6955213" cy="538630"/>
            <a:chOff x="637472" y="146407"/>
            <a:chExt cx="6955213" cy="538630"/>
          </a:xfrm>
        </p:grpSpPr>
        <p:sp>
          <p:nvSpPr>
            <p:cNvPr id="14" name="Google Shape;96;p14">
              <a:extLst>
                <a:ext uri="{FF2B5EF4-FFF2-40B4-BE49-F238E27FC236}">
                  <a16:creationId xmlns:a16="http://schemas.microsoft.com/office/drawing/2014/main" id="{702AADFB-1676-316C-B4CF-96758509CB7A}"/>
                </a:ext>
              </a:extLst>
            </p:cNvPr>
            <p:cNvSpPr txBox="1"/>
            <p:nvPr/>
          </p:nvSpPr>
          <p:spPr>
            <a:xfrm>
              <a:off x="996615" y="169500"/>
              <a:ext cx="6596070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altLang="en-US" sz="3200" b="1" dirty="0">
                  <a:solidFill>
                    <a:schemeClr val="bg1">
                      <a:lumMod val="75000"/>
                    </a:schemeClr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  <a:sym typeface="Arial"/>
                </a:rPr>
                <a:t>문의 및 안내</a:t>
              </a:r>
              <a:endParaRPr sz="1000" dirty="0">
                <a:solidFill>
                  <a:schemeClr val="bg1">
                    <a:lumMod val="75000"/>
                  </a:schemeClr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endParaRPr>
            </a:p>
          </p:txBody>
        </p:sp>
        <p:sp>
          <p:nvSpPr>
            <p:cNvPr id="15" name="Google Shape;97;p14">
              <a:extLst>
                <a:ext uri="{FF2B5EF4-FFF2-40B4-BE49-F238E27FC236}">
                  <a16:creationId xmlns:a16="http://schemas.microsoft.com/office/drawing/2014/main" id="{52473E1F-C4BD-7F2E-ED6C-17A4AE247875}"/>
                </a:ext>
              </a:extLst>
            </p:cNvPr>
            <p:cNvSpPr/>
            <p:nvPr/>
          </p:nvSpPr>
          <p:spPr>
            <a:xfrm rot="5400000">
              <a:off x="415782" y="368097"/>
              <a:ext cx="538630" cy="95250"/>
            </a:xfrm>
            <a:prstGeom prst="rect">
              <a:avLst/>
            </a:prstGeom>
            <a:solidFill>
              <a:srgbClr val="0E6D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" name="Google Shape;105;p15">
            <a:extLst>
              <a:ext uri="{FF2B5EF4-FFF2-40B4-BE49-F238E27FC236}">
                <a16:creationId xmlns:a16="http://schemas.microsoft.com/office/drawing/2014/main" id="{9BB56666-B132-38C6-ED36-21F6F6F71BBD}"/>
              </a:ext>
            </a:extLst>
          </p:cNvPr>
          <p:cNvSpPr txBox="1"/>
          <p:nvPr/>
        </p:nvSpPr>
        <p:spPr>
          <a:xfrm>
            <a:off x="3320654" y="1093984"/>
            <a:ext cx="555069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4800" b="1" i="0" u="none" strike="noStrike" cap="none" dirty="0">
                <a:solidFill>
                  <a:srgbClr val="1F2937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조인스잡 아산지사</a:t>
            </a:r>
            <a:endParaRPr sz="4000" dirty="0">
              <a:solidFill>
                <a:srgbClr val="1F2937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31" name="그래픽 30" descr="수신기 단색으로 채워진">
            <a:extLst>
              <a:ext uri="{FF2B5EF4-FFF2-40B4-BE49-F238E27FC236}">
                <a16:creationId xmlns:a16="http://schemas.microsoft.com/office/drawing/2014/main" id="{01C2E664-70B5-450C-E3E9-52064D3D11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596434" y="2369321"/>
            <a:ext cx="914400" cy="914400"/>
          </a:xfrm>
          <a:prstGeom prst="rect">
            <a:avLst/>
          </a:prstGeom>
        </p:spPr>
      </p:pic>
      <p:pic>
        <p:nvPicPr>
          <p:cNvPr id="33" name="그래픽 32" descr="봉투 단색으로 채워진">
            <a:extLst>
              <a:ext uri="{FF2B5EF4-FFF2-40B4-BE49-F238E27FC236}">
                <a16:creationId xmlns:a16="http://schemas.microsoft.com/office/drawing/2014/main" id="{F97D5D89-1F88-1F5A-5E51-3AC0EA06E9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96434" y="3642468"/>
            <a:ext cx="914400" cy="914400"/>
          </a:xfrm>
          <a:prstGeom prst="rect">
            <a:avLst/>
          </a:prstGeom>
        </p:spPr>
      </p:pic>
      <p:pic>
        <p:nvPicPr>
          <p:cNvPr id="36" name="그래픽 35" descr="표식 단색으로 채워진">
            <a:extLst>
              <a:ext uri="{FF2B5EF4-FFF2-40B4-BE49-F238E27FC236}">
                <a16:creationId xmlns:a16="http://schemas.microsoft.com/office/drawing/2014/main" id="{A2E9C85E-3660-F086-7E5D-3D279E47C1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596434" y="4915616"/>
            <a:ext cx="914400" cy="914400"/>
          </a:xfrm>
          <a:prstGeom prst="rect">
            <a:avLst/>
          </a:prstGeom>
        </p:spPr>
      </p:pic>
      <p:sp>
        <p:nvSpPr>
          <p:cNvPr id="37" name="Google Shape;246;p24">
            <a:extLst>
              <a:ext uri="{FF2B5EF4-FFF2-40B4-BE49-F238E27FC236}">
                <a16:creationId xmlns:a16="http://schemas.microsoft.com/office/drawing/2014/main" id="{C7BE78C3-1D42-93E7-8773-E14F7AB8AA27}"/>
              </a:ext>
            </a:extLst>
          </p:cNvPr>
          <p:cNvSpPr txBox="1"/>
          <p:nvPr/>
        </p:nvSpPr>
        <p:spPr>
          <a:xfrm>
            <a:off x="2876154" y="2611077"/>
            <a:ext cx="685581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ko-KR" sz="3200" b="1" i="0" u="none" strike="noStrike" cap="none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041-425-0411</a:t>
            </a:r>
            <a:endParaRPr sz="24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38" name="Google Shape;246;p24">
            <a:extLst>
              <a:ext uri="{FF2B5EF4-FFF2-40B4-BE49-F238E27FC236}">
                <a16:creationId xmlns:a16="http://schemas.microsoft.com/office/drawing/2014/main" id="{57199F25-844C-A793-EDF0-0814DF18F164}"/>
              </a:ext>
            </a:extLst>
          </p:cNvPr>
          <p:cNvSpPr txBox="1"/>
          <p:nvPr/>
        </p:nvSpPr>
        <p:spPr>
          <a:xfrm>
            <a:off x="2876154" y="5058562"/>
            <a:ext cx="7567124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3200" b="1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충남 아산시</a:t>
            </a:r>
            <a:r>
              <a:rPr lang="en-US" altLang="ko-KR" sz="3200" b="1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 </a:t>
            </a:r>
            <a:r>
              <a:rPr lang="ko-KR" altLang="en-US" sz="3200" b="1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온양역길 </a:t>
            </a:r>
            <a:r>
              <a:rPr lang="en-US" altLang="ko-KR" sz="3200" b="1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98, </a:t>
            </a:r>
            <a:r>
              <a:rPr lang="ko-KR" altLang="en-US" sz="3200" b="1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백저빌딩 </a:t>
            </a:r>
            <a:r>
              <a:rPr lang="en-US" altLang="ko-KR" sz="3200" b="1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3F</a:t>
            </a:r>
            <a:endParaRPr sz="24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39" name="Google Shape;246;p24">
            <a:extLst>
              <a:ext uri="{FF2B5EF4-FFF2-40B4-BE49-F238E27FC236}">
                <a16:creationId xmlns:a16="http://schemas.microsoft.com/office/drawing/2014/main" id="{363C88A5-BF60-4348-DC75-26B19FECB0D2}"/>
              </a:ext>
            </a:extLst>
          </p:cNvPr>
          <p:cNvSpPr txBox="1"/>
          <p:nvPr/>
        </p:nvSpPr>
        <p:spPr>
          <a:xfrm>
            <a:off x="2876154" y="3787690"/>
            <a:ext cx="6855812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joins-as@naver.com</a:t>
            </a:r>
            <a:endParaRPr sz="24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41" name="Google Shape;247;p24">
            <a:extLst>
              <a:ext uri="{FF2B5EF4-FFF2-40B4-BE49-F238E27FC236}">
                <a16:creationId xmlns:a16="http://schemas.microsoft.com/office/drawing/2014/main" id="{FD0E4550-6CC3-76E5-BB60-A3A0556F2FB1}"/>
              </a:ext>
            </a:extLst>
          </p:cNvPr>
          <p:cNvSpPr txBox="1"/>
          <p:nvPr/>
        </p:nvSpPr>
        <p:spPr>
          <a:xfrm>
            <a:off x="9127756" y="2290990"/>
            <a:ext cx="1208419" cy="406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1650" dirty="0">
                <a:solidFill>
                  <a:srgbClr val="C0000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사전 신청</a:t>
            </a:r>
            <a:endParaRPr dirty="0">
              <a:solidFill>
                <a:srgbClr val="C00000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43" name="그래픽 42" descr="별 단색으로 채워진">
            <a:extLst>
              <a:ext uri="{FF2B5EF4-FFF2-40B4-BE49-F238E27FC236}">
                <a16:creationId xmlns:a16="http://schemas.microsoft.com/office/drawing/2014/main" id="{568B07D7-F4F3-8337-4EA1-E71F0AE9A20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782716" y="2381267"/>
            <a:ext cx="492443" cy="492443"/>
          </a:xfrm>
          <a:prstGeom prst="rect">
            <a:avLst/>
          </a:prstGeom>
        </p:spPr>
      </p:pic>
      <p:pic>
        <p:nvPicPr>
          <p:cNvPr id="50" name="그래픽 49" descr="별 단색으로 채워진">
            <a:extLst>
              <a:ext uri="{FF2B5EF4-FFF2-40B4-BE49-F238E27FC236}">
                <a16:creationId xmlns:a16="http://schemas.microsoft.com/office/drawing/2014/main" id="{2F5DC391-BBAC-3708-4BE4-0023BC3C0B8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0298075" y="3811912"/>
            <a:ext cx="492443" cy="492443"/>
          </a:xfrm>
          <a:prstGeom prst="rect">
            <a:avLst/>
          </a:prstGeom>
        </p:spPr>
      </p:pic>
      <p:pic>
        <p:nvPicPr>
          <p:cNvPr id="3" name="그림 2">
            <a:extLst>
              <a:ext uri="{FF2B5EF4-FFF2-40B4-BE49-F238E27FC236}">
                <a16:creationId xmlns:a16="http://schemas.microsoft.com/office/drawing/2014/main" id="{FD55AAD3-BD8A-8C5A-2073-9FD5327FF51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04330" y="2728761"/>
            <a:ext cx="1131845" cy="1131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9780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47836C-D994-34C7-75D4-1952C099D4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228FDA5E-1281-24D0-4436-96CA4C25CEE0}"/>
              </a:ext>
            </a:extLst>
          </p:cNvPr>
          <p:cNvGrpSpPr/>
          <p:nvPr/>
        </p:nvGrpSpPr>
        <p:grpSpPr>
          <a:xfrm>
            <a:off x="637472" y="146407"/>
            <a:ext cx="6955213" cy="538630"/>
            <a:chOff x="637472" y="146407"/>
            <a:chExt cx="6955213" cy="538630"/>
          </a:xfrm>
        </p:grpSpPr>
        <p:sp>
          <p:nvSpPr>
            <p:cNvPr id="3" name="Google Shape;96;p14">
              <a:extLst>
                <a:ext uri="{FF2B5EF4-FFF2-40B4-BE49-F238E27FC236}">
                  <a16:creationId xmlns:a16="http://schemas.microsoft.com/office/drawing/2014/main" id="{0F9874C1-BCFD-54B7-CC68-620E3148BC61}"/>
                </a:ext>
              </a:extLst>
            </p:cNvPr>
            <p:cNvSpPr txBox="1"/>
            <p:nvPr/>
          </p:nvSpPr>
          <p:spPr>
            <a:xfrm>
              <a:off x="996615" y="169500"/>
              <a:ext cx="6596070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altLang="en-US" sz="3200" b="1" dirty="0">
                  <a:solidFill>
                    <a:schemeClr val="bg1">
                      <a:lumMod val="75000"/>
                    </a:schemeClr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  <a:sym typeface="Arial"/>
                </a:rPr>
                <a:t>질문과 답변</a:t>
              </a:r>
              <a:endParaRPr sz="1000" dirty="0">
                <a:solidFill>
                  <a:schemeClr val="bg1">
                    <a:lumMod val="75000"/>
                  </a:schemeClr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endParaRPr>
            </a:p>
          </p:txBody>
        </p:sp>
        <p:sp>
          <p:nvSpPr>
            <p:cNvPr id="4" name="Google Shape;97;p14">
              <a:extLst>
                <a:ext uri="{FF2B5EF4-FFF2-40B4-BE49-F238E27FC236}">
                  <a16:creationId xmlns:a16="http://schemas.microsoft.com/office/drawing/2014/main" id="{CB7FFEC8-48DF-24BA-2C10-1AF20310437D}"/>
                </a:ext>
              </a:extLst>
            </p:cNvPr>
            <p:cNvSpPr/>
            <p:nvPr/>
          </p:nvSpPr>
          <p:spPr>
            <a:xfrm rot="5400000">
              <a:off x="415782" y="368097"/>
              <a:ext cx="538630" cy="95250"/>
            </a:xfrm>
            <a:prstGeom prst="rect">
              <a:avLst/>
            </a:prstGeom>
            <a:solidFill>
              <a:srgbClr val="0E6D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" name="그룹 16">
            <a:extLst>
              <a:ext uri="{FF2B5EF4-FFF2-40B4-BE49-F238E27FC236}">
                <a16:creationId xmlns:a16="http://schemas.microsoft.com/office/drawing/2014/main" id="{3C028BD8-15A2-F155-FA84-E86B44144095}"/>
              </a:ext>
            </a:extLst>
          </p:cNvPr>
          <p:cNvGrpSpPr/>
          <p:nvPr/>
        </p:nvGrpSpPr>
        <p:grpSpPr>
          <a:xfrm>
            <a:off x="3282929" y="3774500"/>
            <a:ext cx="2309309" cy="2016700"/>
            <a:chOff x="2660629" y="2834700"/>
            <a:chExt cx="3627611" cy="3167962"/>
          </a:xfrm>
        </p:grpSpPr>
        <p:sp>
          <p:nvSpPr>
            <p:cNvPr id="12" name="타원 11">
              <a:extLst>
                <a:ext uri="{FF2B5EF4-FFF2-40B4-BE49-F238E27FC236}">
                  <a16:creationId xmlns:a16="http://schemas.microsoft.com/office/drawing/2014/main" id="{5227BCDB-8525-AB39-BC93-98E7506AC389}"/>
                </a:ext>
              </a:extLst>
            </p:cNvPr>
            <p:cNvSpPr/>
            <p:nvPr/>
          </p:nvSpPr>
          <p:spPr>
            <a:xfrm>
              <a:off x="3204831" y="2834700"/>
              <a:ext cx="1088231" cy="108823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0424" cap="flat">
              <a:noFill/>
              <a:prstDash val="solid"/>
              <a:miter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3" name="자유형: 도형 12">
              <a:extLst>
                <a:ext uri="{FF2B5EF4-FFF2-40B4-BE49-F238E27FC236}">
                  <a16:creationId xmlns:a16="http://schemas.microsoft.com/office/drawing/2014/main" id="{24A5E922-4840-7453-8965-1B0CF9A1A6F0}"/>
                </a:ext>
              </a:extLst>
            </p:cNvPr>
            <p:cNvSpPr/>
            <p:nvPr/>
          </p:nvSpPr>
          <p:spPr>
            <a:xfrm>
              <a:off x="4111691" y="4914431"/>
              <a:ext cx="2176549" cy="1088231"/>
            </a:xfrm>
            <a:custGeom>
              <a:avLst/>
              <a:gdLst>
                <a:gd name="csX0" fmla="*/ 2176463 w 2176549"/>
                <a:gd name="csY0" fmla="*/ 1088231 h 1088231"/>
                <a:gd name="csX1" fmla="*/ 2176463 w 2176549"/>
                <a:gd name="csY1" fmla="*/ 544116 h 1088231"/>
                <a:gd name="csX2" fmla="*/ 2067639 w 2176549"/>
                <a:gd name="csY2" fmla="*/ 326469 h 1088231"/>
                <a:gd name="csX3" fmla="*/ 1535615 w 2176549"/>
                <a:gd name="csY3" fmla="*/ 72549 h 1088231"/>
                <a:gd name="csX4" fmla="*/ 1088231 w 2176549"/>
                <a:gd name="csY4" fmla="*/ 0 h 1088231"/>
                <a:gd name="csX5" fmla="*/ 640847 w 2176549"/>
                <a:gd name="csY5" fmla="*/ 72549 h 1088231"/>
                <a:gd name="csX6" fmla="*/ 108823 w 2176549"/>
                <a:gd name="csY6" fmla="*/ 326469 h 1088231"/>
                <a:gd name="csX7" fmla="*/ 0 w 2176549"/>
                <a:gd name="csY7" fmla="*/ 544116 h 1088231"/>
                <a:gd name="csX8" fmla="*/ 0 w 2176549"/>
                <a:gd name="csY8" fmla="*/ 1088231 h 10882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</a:cxnLst>
              <a:rect l="l" t="t" r="r" b="b"/>
              <a:pathLst>
                <a:path w="2176549" h="1088231">
                  <a:moveTo>
                    <a:pt x="2176463" y="1088231"/>
                  </a:moveTo>
                  <a:lnTo>
                    <a:pt x="2176463" y="544116"/>
                  </a:lnTo>
                  <a:cubicBezTo>
                    <a:pt x="2178694" y="457970"/>
                    <a:pt x="2137891" y="376371"/>
                    <a:pt x="2067639" y="326469"/>
                  </a:cubicBezTo>
                  <a:cubicBezTo>
                    <a:pt x="1911031" y="203892"/>
                    <a:pt x="1729411" y="117208"/>
                    <a:pt x="1535615" y="72549"/>
                  </a:cubicBezTo>
                  <a:cubicBezTo>
                    <a:pt x="1390312" y="28868"/>
                    <a:pt x="1239894" y="4480"/>
                    <a:pt x="1088231" y="0"/>
                  </a:cubicBezTo>
                  <a:cubicBezTo>
                    <a:pt x="936211" y="471"/>
                    <a:pt x="785225" y="24951"/>
                    <a:pt x="640847" y="72549"/>
                  </a:cubicBezTo>
                  <a:cubicBezTo>
                    <a:pt x="449802" y="124844"/>
                    <a:pt x="269633" y="210839"/>
                    <a:pt x="108823" y="326469"/>
                  </a:cubicBezTo>
                  <a:cubicBezTo>
                    <a:pt x="40615" y="378094"/>
                    <a:pt x="375" y="458575"/>
                    <a:pt x="0" y="544116"/>
                  </a:cubicBezTo>
                  <a:lnTo>
                    <a:pt x="0" y="1088231"/>
                  </a:ln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60424" cap="flat">
              <a:noFill/>
              <a:prstDash val="solid"/>
              <a:miter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4" name="타원 13">
              <a:extLst>
                <a:ext uri="{FF2B5EF4-FFF2-40B4-BE49-F238E27FC236}">
                  <a16:creationId xmlns:a16="http://schemas.microsoft.com/office/drawing/2014/main" id="{A70400BB-F1D7-2064-032F-BC1E85A1E5D2}"/>
                </a:ext>
              </a:extLst>
            </p:cNvPr>
            <p:cNvSpPr/>
            <p:nvPr/>
          </p:nvSpPr>
          <p:spPr>
            <a:xfrm>
              <a:off x="4655806" y="3681102"/>
              <a:ext cx="1088231" cy="1088231"/>
            </a:xfrm>
            <a:prstGeom prst="ellipse">
              <a:avLst/>
            </a:prstGeom>
            <a:solidFill>
              <a:schemeClr val="bg1">
                <a:lumMod val="50000"/>
              </a:schemeClr>
            </a:solidFill>
            <a:ln w="60424" cap="flat">
              <a:noFill/>
              <a:prstDash val="solid"/>
              <a:miter/>
            </a:ln>
          </p:spPr>
          <p:txBody>
            <a:bodyPr/>
            <a:lstStyle/>
            <a:p>
              <a:endParaRPr lang="ko-KR" altLang="en-US"/>
            </a:p>
          </p:txBody>
        </p:sp>
        <p:sp>
          <p:nvSpPr>
            <p:cNvPr id="15" name="자유형: 도형 14">
              <a:extLst>
                <a:ext uri="{FF2B5EF4-FFF2-40B4-BE49-F238E27FC236}">
                  <a16:creationId xmlns:a16="http://schemas.microsoft.com/office/drawing/2014/main" id="{505030EE-7953-B8E9-72D0-13B4FC285F32}"/>
                </a:ext>
              </a:extLst>
            </p:cNvPr>
            <p:cNvSpPr/>
            <p:nvPr/>
          </p:nvSpPr>
          <p:spPr>
            <a:xfrm>
              <a:off x="2660629" y="4068029"/>
              <a:ext cx="1970994" cy="1088231"/>
            </a:xfrm>
            <a:custGeom>
              <a:avLst/>
              <a:gdLst>
                <a:gd name="csX0" fmla="*/ 1414788 w 1970994"/>
                <a:gd name="csY0" fmla="*/ 979408 h 1088231"/>
                <a:gd name="csX1" fmla="*/ 1414788 w 1970994"/>
                <a:gd name="csY1" fmla="*/ 979408 h 1088231"/>
                <a:gd name="csX2" fmla="*/ 1970995 w 1970994"/>
                <a:gd name="csY2" fmla="*/ 701305 h 1088231"/>
                <a:gd name="csX3" fmla="*/ 1753348 w 1970994"/>
                <a:gd name="csY3" fmla="*/ 169280 h 1088231"/>
                <a:gd name="csX4" fmla="*/ 1753348 w 1970994"/>
                <a:gd name="csY4" fmla="*/ 145098 h 1088231"/>
                <a:gd name="csX5" fmla="*/ 1535702 w 1970994"/>
                <a:gd name="csY5" fmla="*/ 72549 h 1088231"/>
                <a:gd name="csX6" fmla="*/ 1088318 w 1970994"/>
                <a:gd name="csY6" fmla="*/ 0 h 1088231"/>
                <a:gd name="csX7" fmla="*/ 640934 w 1970994"/>
                <a:gd name="csY7" fmla="*/ 72549 h 1088231"/>
                <a:gd name="csX8" fmla="*/ 108910 w 1970994"/>
                <a:gd name="csY8" fmla="*/ 326469 h 1088231"/>
                <a:gd name="csX9" fmla="*/ 87 w 1970994"/>
                <a:gd name="csY9" fmla="*/ 544116 h 1088231"/>
                <a:gd name="csX10" fmla="*/ 87 w 1970994"/>
                <a:gd name="csY10" fmla="*/ 1088231 h 1088231"/>
                <a:gd name="csX11" fmla="*/ 1305964 w 1970994"/>
                <a:gd name="csY11" fmla="*/ 1088231 h 1088231"/>
                <a:gd name="csX12" fmla="*/ 1414788 w 1970994"/>
                <a:gd name="csY12" fmla="*/ 979408 h 1088231"/>
              </a:gdLst>
              <a:ahLst/>
              <a:cxnLst>
                <a:cxn ang="0">
                  <a:pos x="csX0" y="csY0"/>
                </a:cxn>
                <a:cxn ang="0">
                  <a:pos x="csX1" y="csY1"/>
                </a:cxn>
                <a:cxn ang="0">
                  <a:pos x="csX2" y="csY2"/>
                </a:cxn>
                <a:cxn ang="0">
                  <a:pos x="csX3" y="csY3"/>
                </a:cxn>
                <a:cxn ang="0">
                  <a:pos x="csX4" y="csY4"/>
                </a:cxn>
                <a:cxn ang="0">
                  <a:pos x="csX5" y="csY5"/>
                </a:cxn>
                <a:cxn ang="0">
                  <a:pos x="csX6" y="csY6"/>
                </a:cxn>
                <a:cxn ang="0">
                  <a:pos x="csX7" y="csY7"/>
                </a:cxn>
                <a:cxn ang="0">
                  <a:pos x="csX8" y="csY8"/>
                </a:cxn>
                <a:cxn ang="0">
                  <a:pos x="csX9" y="csY9"/>
                </a:cxn>
                <a:cxn ang="0">
                  <a:pos x="csX10" y="csY10"/>
                </a:cxn>
                <a:cxn ang="0">
                  <a:pos x="csX11" y="csY11"/>
                </a:cxn>
                <a:cxn ang="0">
                  <a:pos x="csX12" y="csY12"/>
                </a:cxn>
              </a:cxnLst>
              <a:rect l="l" t="t" r="r" b="b"/>
              <a:pathLst>
                <a:path w="1970994" h="1088231">
                  <a:moveTo>
                    <a:pt x="1414788" y="979408"/>
                  </a:moveTo>
                  <a:lnTo>
                    <a:pt x="1414788" y="979408"/>
                  </a:lnTo>
                  <a:cubicBezTo>
                    <a:pt x="1584546" y="858258"/>
                    <a:pt x="1772217" y="764422"/>
                    <a:pt x="1970995" y="701305"/>
                  </a:cubicBezTo>
                  <a:cubicBezTo>
                    <a:pt x="1833509" y="558039"/>
                    <a:pt x="1755694" y="367828"/>
                    <a:pt x="1753348" y="169280"/>
                  </a:cubicBezTo>
                  <a:lnTo>
                    <a:pt x="1753348" y="145098"/>
                  </a:lnTo>
                  <a:cubicBezTo>
                    <a:pt x="1682716" y="115504"/>
                    <a:pt x="1609962" y="91254"/>
                    <a:pt x="1535702" y="72549"/>
                  </a:cubicBezTo>
                  <a:cubicBezTo>
                    <a:pt x="1390399" y="28868"/>
                    <a:pt x="1239981" y="4474"/>
                    <a:pt x="1088318" y="0"/>
                  </a:cubicBezTo>
                  <a:cubicBezTo>
                    <a:pt x="936298" y="466"/>
                    <a:pt x="785312" y="24951"/>
                    <a:pt x="640934" y="72549"/>
                  </a:cubicBezTo>
                  <a:cubicBezTo>
                    <a:pt x="451830" y="129953"/>
                    <a:pt x="272471" y="215554"/>
                    <a:pt x="108910" y="326469"/>
                  </a:cubicBezTo>
                  <a:cubicBezTo>
                    <a:pt x="38659" y="376371"/>
                    <a:pt x="-2144" y="457970"/>
                    <a:pt x="87" y="544116"/>
                  </a:cubicBezTo>
                  <a:lnTo>
                    <a:pt x="87" y="1088231"/>
                  </a:lnTo>
                  <a:lnTo>
                    <a:pt x="1305964" y="1088231"/>
                  </a:lnTo>
                  <a:cubicBezTo>
                    <a:pt x="1335939" y="1046165"/>
                    <a:pt x="1372722" y="1009383"/>
                    <a:pt x="1414788" y="979408"/>
                  </a:cubicBezTo>
                  <a:close/>
                </a:path>
              </a:pathLst>
            </a:custGeom>
            <a:solidFill>
              <a:schemeClr val="bg1">
                <a:lumMod val="50000"/>
              </a:schemeClr>
            </a:solidFill>
            <a:ln w="60424" cap="flat">
              <a:noFill/>
              <a:prstDash val="solid"/>
              <a:miter/>
            </a:ln>
          </p:spPr>
          <p:txBody>
            <a:bodyPr/>
            <a:lstStyle/>
            <a:p>
              <a:endParaRPr lang="ko-KR" altLang="en-US"/>
            </a:p>
          </p:txBody>
        </p:sp>
      </p:grpSp>
      <p:sp>
        <p:nvSpPr>
          <p:cNvPr id="16" name="자유형: 도형 15">
            <a:extLst>
              <a:ext uri="{FF2B5EF4-FFF2-40B4-BE49-F238E27FC236}">
                <a16:creationId xmlns:a16="http://schemas.microsoft.com/office/drawing/2014/main" id="{C15DC40A-8C18-5973-4847-F619873A9A62}"/>
              </a:ext>
            </a:extLst>
          </p:cNvPr>
          <p:cNvSpPr/>
          <p:nvPr/>
        </p:nvSpPr>
        <p:spPr>
          <a:xfrm>
            <a:off x="4899422" y="831325"/>
            <a:ext cx="4361746" cy="3997710"/>
          </a:xfrm>
          <a:custGeom>
            <a:avLst/>
            <a:gdLst>
              <a:gd name="csX0" fmla="*/ 2409247 w 2535602"/>
              <a:gd name="csY0" fmla="*/ 0 h 2323978"/>
              <a:gd name="csX1" fmla="*/ 125775 w 2535602"/>
              <a:gd name="csY1" fmla="*/ 0 h 2323978"/>
              <a:gd name="csX2" fmla="*/ 24 w 2535602"/>
              <a:gd name="csY2" fmla="*/ 127565 h 2323978"/>
              <a:gd name="csX3" fmla="*/ 24 w 2535602"/>
              <a:gd name="csY3" fmla="*/ 1684340 h 2323978"/>
              <a:gd name="csX4" fmla="*/ 124535 w 2535602"/>
              <a:gd name="csY4" fmla="*/ 1813701 h 2323978"/>
              <a:gd name="csX5" fmla="*/ 125775 w 2535602"/>
              <a:gd name="csY5" fmla="*/ 1813719 h 2323978"/>
              <a:gd name="csX6" fmla="*/ 488519 w 2535602"/>
              <a:gd name="csY6" fmla="*/ 1813719 h 2323978"/>
              <a:gd name="csX7" fmla="*/ 488519 w 2535602"/>
              <a:gd name="csY7" fmla="*/ 2323978 h 2323978"/>
              <a:gd name="csX8" fmla="*/ 989709 w 2535602"/>
              <a:gd name="csY8" fmla="*/ 1813719 h 2323978"/>
              <a:gd name="csX9" fmla="*/ 2409247 w 2535602"/>
              <a:gd name="csY9" fmla="*/ 1813719 h 2323978"/>
              <a:gd name="csX10" fmla="*/ 2535603 w 2535602"/>
              <a:gd name="csY10" fmla="*/ 1686154 h 2323978"/>
              <a:gd name="csX11" fmla="*/ 2535603 w 2535602"/>
              <a:gd name="csY11" fmla="*/ 127565 h 2323978"/>
              <a:gd name="csX12" fmla="*/ 2409247 w 2535602"/>
              <a:gd name="csY12" fmla="*/ 0 h 2323978"/>
              <a:gd name="csX13" fmla="*/ 1256931 w 2535602"/>
              <a:gd name="csY13" fmla="*/ 1587004 h 2323978"/>
              <a:gd name="csX14" fmla="*/ 1122728 w 2535602"/>
              <a:gd name="csY14" fmla="*/ 1452777 h 2323978"/>
              <a:gd name="csX15" fmla="*/ 1256955 w 2535602"/>
              <a:gd name="csY15" fmla="*/ 1318574 h 2323978"/>
              <a:gd name="csX16" fmla="*/ 1391146 w 2535602"/>
              <a:gd name="csY16" fmla="*/ 1450975 h 2323978"/>
              <a:gd name="csX17" fmla="*/ 1259978 w 2535602"/>
              <a:gd name="csY17" fmla="*/ 1586986 h 2323978"/>
              <a:gd name="csX18" fmla="*/ 1256931 w 2535602"/>
              <a:gd name="csY18" fmla="*/ 1587004 h 2323978"/>
              <a:gd name="csX19" fmla="*/ 1343385 w 2535602"/>
              <a:gd name="csY19" fmla="*/ 1033820 h 2323978"/>
              <a:gd name="csX20" fmla="*/ 1343385 w 2535602"/>
              <a:gd name="csY20" fmla="*/ 1224260 h 2323978"/>
              <a:gd name="csX21" fmla="*/ 1171081 w 2535602"/>
              <a:gd name="csY21" fmla="*/ 1224260 h 2323978"/>
              <a:gd name="csX22" fmla="*/ 1171081 w 2535602"/>
              <a:gd name="csY22" fmla="*/ 868167 h 2323978"/>
              <a:gd name="csX23" fmla="*/ 1256931 w 2535602"/>
              <a:gd name="csY23" fmla="*/ 868167 h 2323978"/>
              <a:gd name="csX24" fmla="*/ 1503597 w 2535602"/>
              <a:gd name="csY24" fmla="*/ 645684 h 2323978"/>
              <a:gd name="csX25" fmla="*/ 1266084 w 2535602"/>
              <a:gd name="csY25" fmla="*/ 399611 h 2323978"/>
              <a:gd name="csX26" fmla="*/ 1256931 w 2535602"/>
              <a:gd name="csY26" fmla="*/ 399623 h 2323978"/>
              <a:gd name="csX27" fmla="*/ 1010870 w 2535602"/>
              <a:gd name="csY27" fmla="*/ 603841 h 2323978"/>
              <a:gd name="csX28" fmla="*/ 1010870 w 2535602"/>
              <a:gd name="csY28" fmla="*/ 645684 h 2323978"/>
              <a:gd name="csX29" fmla="*/ 1010870 w 2535602"/>
              <a:gd name="csY29" fmla="*/ 660798 h 2323978"/>
              <a:gd name="csX30" fmla="*/ 838566 w 2535602"/>
              <a:gd name="csY30" fmla="*/ 660798 h 2323978"/>
              <a:gd name="csX31" fmla="*/ 838566 w 2535602"/>
              <a:gd name="csY31" fmla="*/ 645684 h 2323978"/>
              <a:gd name="csX32" fmla="*/ 1210209 w 2535602"/>
              <a:gd name="csY32" fmla="*/ 226751 h 2323978"/>
              <a:gd name="csX33" fmla="*/ 1256931 w 2535602"/>
              <a:gd name="csY33" fmla="*/ 226715 h 2323978"/>
              <a:gd name="csX34" fmla="*/ 1675900 w 2535602"/>
              <a:gd name="csY34" fmla="*/ 635956 h 2323978"/>
              <a:gd name="csX35" fmla="*/ 1675900 w 2535602"/>
              <a:gd name="csY35" fmla="*/ 645684 h 2323978"/>
              <a:gd name="csX36" fmla="*/ 1343385 w 2535602"/>
              <a:gd name="csY36" fmla="*/ 1033820 h 232397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</a:cxnLst>
            <a:rect l="l" t="t" r="r" b="b"/>
            <a:pathLst>
              <a:path w="2535602" h="2323978">
                <a:moveTo>
                  <a:pt x="2409247" y="0"/>
                </a:moveTo>
                <a:lnTo>
                  <a:pt x="125775" y="0"/>
                </a:lnTo>
                <a:cubicBezTo>
                  <a:pt x="55892" y="665"/>
                  <a:pt x="-315" y="57680"/>
                  <a:pt x="24" y="127565"/>
                </a:cubicBezTo>
                <a:lnTo>
                  <a:pt x="24" y="1684340"/>
                </a:lnTo>
                <a:cubicBezTo>
                  <a:pt x="-1312" y="1754446"/>
                  <a:pt x="54429" y="1812365"/>
                  <a:pt x="124535" y="1813701"/>
                </a:cubicBezTo>
                <a:cubicBezTo>
                  <a:pt x="124946" y="1813707"/>
                  <a:pt x="125364" y="1813713"/>
                  <a:pt x="125775" y="1813719"/>
                </a:cubicBezTo>
                <a:lnTo>
                  <a:pt x="488519" y="1813719"/>
                </a:lnTo>
                <a:lnTo>
                  <a:pt x="488519" y="2323978"/>
                </a:lnTo>
                <a:lnTo>
                  <a:pt x="989709" y="1813719"/>
                </a:lnTo>
                <a:lnTo>
                  <a:pt x="2409247" y="1813719"/>
                </a:lnTo>
                <a:cubicBezTo>
                  <a:pt x="2479226" y="1813054"/>
                  <a:pt x="2535603" y="1756139"/>
                  <a:pt x="2535603" y="1686154"/>
                </a:cubicBezTo>
                <a:lnTo>
                  <a:pt x="2535603" y="127565"/>
                </a:lnTo>
                <a:cubicBezTo>
                  <a:pt x="2535609" y="57583"/>
                  <a:pt x="2479226" y="663"/>
                  <a:pt x="2409247" y="0"/>
                </a:cubicBezTo>
                <a:close/>
                <a:moveTo>
                  <a:pt x="1256931" y="1587004"/>
                </a:moveTo>
                <a:cubicBezTo>
                  <a:pt x="1182804" y="1586998"/>
                  <a:pt x="1122721" y="1526903"/>
                  <a:pt x="1122728" y="1452777"/>
                </a:cubicBezTo>
                <a:cubicBezTo>
                  <a:pt x="1122734" y="1378650"/>
                  <a:pt x="1182828" y="1318568"/>
                  <a:pt x="1256955" y="1318574"/>
                </a:cubicBezTo>
                <a:cubicBezTo>
                  <a:pt x="1330368" y="1318580"/>
                  <a:pt x="1390154" y="1377568"/>
                  <a:pt x="1391146" y="1450975"/>
                </a:cubicBezTo>
                <a:cubicBezTo>
                  <a:pt x="1392482" y="1524751"/>
                  <a:pt x="1333754" y="1585650"/>
                  <a:pt x="1259978" y="1586986"/>
                </a:cubicBezTo>
                <a:cubicBezTo>
                  <a:pt x="1258962" y="1587004"/>
                  <a:pt x="1257946" y="1587010"/>
                  <a:pt x="1256931" y="1587004"/>
                </a:cubicBezTo>
                <a:close/>
                <a:moveTo>
                  <a:pt x="1343385" y="1033820"/>
                </a:moveTo>
                <a:lnTo>
                  <a:pt x="1343385" y="1224260"/>
                </a:lnTo>
                <a:lnTo>
                  <a:pt x="1171081" y="1224260"/>
                </a:lnTo>
                <a:lnTo>
                  <a:pt x="1171081" y="868167"/>
                </a:lnTo>
                <a:lnTo>
                  <a:pt x="1256931" y="868167"/>
                </a:lnTo>
                <a:cubicBezTo>
                  <a:pt x="1406865" y="868167"/>
                  <a:pt x="1503597" y="780504"/>
                  <a:pt x="1503597" y="645684"/>
                </a:cubicBezTo>
                <a:cubicBezTo>
                  <a:pt x="1505961" y="512146"/>
                  <a:pt x="1399622" y="401975"/>
                  <a:pt x="1266084" y="399611"/>
                </a:cubicBezTo>
                <a:cubicBezTo>
                  <a:pt x="1263037" y="399556"/>
                  <a:pt x="1259984" y="399562"/>
                  <a:pt x="1256931" y="399623"/>
                </a:cubicBezTo>
                <a:cubicBezTo>
                  <a:pt x="1132588" y="388069"/>
                  <a:pt x="1022423" y="479499"/>
                  <a:pt x="1010870" y="603841"/>
                </a:cubicBezTo>
                <a:cubicBezTo>
                  <a:pt x="1009576" y="617759"/>
                  <a:pt x="1009576" y="631767"/>
                  <a:pt x="1010870" y="645684"/>
                </a:cubicBezTo>
                <a:lnTo>
                  <a:pt x="1010870" y="660798"/>
                </a:lnTo>
                <a:lnTo>
                  <a:pt x="838566" y="660798"/>
                </a:lnTo>
                <a:lnTo>
                  <a:pt x="838566" y="645684"/>
                </a:lnTo>
                <a:cubicBezTo>
                  <a:pt x="825507" y="427373"/>
                  <a:pt x="991898" y="239810"/>
                  <a:pt x="1210209" y="226751"/>
                </a:cubicBezTo>
                <a:cubicBezTo>
                  <a:pt x="1225771" y="225820"/>
                  <a:pt x="1241369" y="225808"/>
                  <a:pt x="1256931" y="226715"/>
                </a:cubicBezTo>
                <a:cubicBezTo>
                  <a:pt x="1485634" y="224031"/>
                  <a:pt x="1673215" y="407252"/>
                  <a:pt x="1675900" y="635956"/>
                </a:cubicBezTo>
                <a:cubicBezTo>
                  <a:pt x="1675936" y="639197"/>
                  <a:pt x="1675936" y="642443"/>
                  <a:pt x="1675900" y="645684"/>
                </a:cubicBezTo>
                <a:cubicBezTo>
                  <a:pt x="1681770" y="841463"/>
                  <a:pt x="1537749" y="1009582"/>
                  <a:pt x="1343385" y="1033820"/>
                </a:cubicBezTo>
                <a:close/>
              </a:path>
            </a:pathLst>
          </a:custGeom>
          <a:solidFill>
            <a:schemeClr val="accent4"/>
          </a:solidFill>
          <a:ln w="60424" cap="flat">
            <a:noFill/>
            <a:prstDash val="solid"/>
            <a:miter/>
          </a:ln>
        </p:spPr>
        <p:txBody>
          <a:bodyPr/>
          <a:lstStyle/>
          <a:p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854756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BEA5FB0-D300-45DF-BE37-4659EAFC6F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그룹 18">
            <a:extLst>
              <a:ext uri="{FF2B5EF4-FFF2-40B4-BE49-F238E27FC236}">
                <a16:creationId xmlns:a16="http://schemas.microsoft.com/office/drawing/2014/main" id="{C2818242-4529-0B75-0692-5DCED1915C50}"/>
              </a:ext>
            </a:extLst>
          </p:cNvPr>
          <p:cNvGrpSpPr/>
          <p:nvPr/>
        </p:nvGrpSpPr>
        <p:grpSpPr>
          <a:xfrm>
            <a:off x="637472" y="146407"/>
            <a:ext cx="6955213" cy="538630"/>
            <a:chOff x="637472" y="146407"/>
            <a:chExt cx="6955213" cy="538630"/>
          </a:xfrm>
        </p:grpSpPr>
        <p:sp>
          <p:nvSpPr>
            <p:cNvPr id="3" name="Google Shape;96;p14">
              <a:extLst>
                <a:ext uri="{FF2B5EF4-FFF2-40B4-BE49-F238E27FC236}">
                  <a16:creationId xmlns:a16="http://schemas.microsoft.com/office/drawing/2014/main" id="{40E5E84D-CEE0-2F6D-BF0E-9C33A8D626C1}"/>
                </a:ext>
              </a:extLst>
            </p:cNvPr>
            <p:cNvSpPr txBox="1"/>
            <p:nvPr/>
          </p:nvSpPr>
          <p:spPr>
            <a:xfrm>
              <a:off x="996615" y="169500"/>
              <a:ext cx="6596070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3200" b="1" i="0" u="none" strike="noStrike" cap="none" dirty="0">
                  <a:solidFill>
                    <a:schemeClr val="bg1">
                      <a:lumMod val="75000"/>
                    </a:schemeClr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  <a:sym typeface="Arial"/>
                </a:rPr>
                <a:t>국민취업지원제도란?</a:t>
              </a:r>
              <a:endParaRPr sz="1000" dirty="0">
                <a:solidFill>
                  <a:schemeClr val="bg1">
                    <a:lumMod val="75000"/>
                  </a:schemeClr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endParaRPr>
            </a:p>
          </p:txBody>
        </p:sp>
        <p:sp>
          <p:nvSpPr>
            <p:cNvPr id="4" name="Google Shape;97;p14">
              <a:extLst>
                <a:ext uri="{FF2B5EF4-FFF2-40B4-BE49-F238E27FC236}">
                  <a16:creationId xmlns:a16="http://schemas.microsoft.com/office/drawing/2014/main" id="{4955890C-C9E8-5A99-3279-E9F1DD59837A}"/>
                </a:ext>
              </a:extLst>
            </p:cNvPr>
            <p:cNvSpPr/>
            <p:nvPr/>
          </p:nvSpPr>
          <p:spPr>
            <a:xfrm rot="5400000">
              <a:off x="415782" y="368097"/>
              <a:ext cx="538630" cy="95250"/>
            </a:xfrm>
            <a:prstGeom prst="rect">
              <a:avLst/>
            </a:prstGeom>
            <a:solidFill>
              <a:srgbClr val="0E6D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8" name="그룹 7">
            <a:extLst>
              <a:ext uri="{FF2B5EF4-FFF2-40B4-BE49-F238E27FC236}">
                <a16:creationId xmlns:a16="http://schemas.microsoft.com/office/drawing/2014/main" id="{AA8D19F8-81B6-2D2E-590A-FF57E9AF0B13}"/>
              </a:ext>
            </a:extLst>
          </p:cNvPr>
          <p:cNvGrpSpPr/>
          <p:nvPr/>
        </p:nvGrpSpPr>
        <p:grpSpPr>
          <a:xfrm>
            <a:off x="6338809" y="877506"/>
            <a:ext cx="5616811" cy="4737108"/>
            <a:chOff x="4686300" y="501548"/>
            <a:chExt cx="5880447" cy="4959452"/>
          </a:xfrm>
        </p:grpSpPr>
        <p:pic>
          <p:nvPicPr>
            <p:cNvPr id="9" name="Picture 6">
              <a:extLst>
                <a:ext uri="{FF2B5EF4-FFF2-40B4-BE49-F238E27FC236}">
                  <a16:creationId xmlns:a16="http://schemas.microsoft.com/office/drawing/2014/main" id="{7CF232FA-2BE9-75F3-53C0-26558FF2EDF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626100" y="1397000"/>
              <a:ext cx="4064000" cy="4064000"/>
            </a:xfrm>
            <a:prstGeom prst="rect">
              <a:avLst/>
            </a:prstGeom>
          </p:spPr>
        </p:pic>
        <p:pic>
          <p:nvPicPr>
            <p:cNvPr id="10" name="Picture 8">
              <a:extLst>
                <a:ext uri="{FF2B5EF4-FFF2-40B4-BE49-F238E27FC236}">
                  <a16:creationId xmlns:a16="http://schemas.microsoft.com/office/drawing/2014/main" id="{CD760BE4-D225-DA7D-9D3E-EC4F2C5E00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733911" y="3613048"/>
              <a:ext cx="1781536" cy="1781536"/>
            </a:xfrm>
            <a:prstGeom prst="rect">
              <a:avLst/>
            </a:prstGeom>
          </p:spPr>
        </p:pic>
        <p:sp>
          <p:nvSpPr>
            <p:cNvPr id="11" name="TextBox 9">
              <a:extLst>
                <a:ext uri="{FF2B5EF4-FFF2-40B4-BE49-F238E27FC236}">
                  <a16:creationId xmlns:a16="http://schemas.microsoft.com/office/drawing/2014/main" id="{ECE4F183-2CBC-2AF5-A9B4-7CD78183D2F3}"/>
                </a:ext>
              </a:extLst>
            </p:cNvPr>
            <p:cNvSpPr txBox="1"/>
            <p:nvPr/>
          </p:nvSpPr>
          <p:spPr>
            <a:xfrm>
              <a:off x="4686300" y="4318000"/>
              <a:ext cx="1892300" cy="355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09892"/>
                </a:lnSpc>
              </a:pPr>
              <a:r>
                <a:rPr lang="ko-KR" altLang="en-US" sz="2400" b="0" i="0" u="none" strike="noStrike" spc="-100" dirty="0">
                  <a:solidFill>
                    <a:srgbClr val="FFFFFF"/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구직활동</a:t>
              </a:r>
              <a:endParaRPr lang="en-US" altLang="ko-KR" sz="2400" b="0" i="0" u="none" strike="noStrike" spc="-100" dirty="0">
                <a:solidFill>
                  <a:srgbClr val="FFFFFF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  <a:p>
              <a:pPr lvl="0" algn="ctr">
                <a:lnSpc>
                  <a:spcPct val="109892"/>
                </a:lnSpc>
              </a:pPr>
              <a:r>
                <a:rPr lang="ko-KR" altLang="en-US" sz="2400" spc="-100" dirty="0">
                  <a:solidFill>
                    <a:srgbClr val="FFFFFF"/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비용 지원</a:t>
              </a:r>
              <a:endParaRPr lang="en-US" sz="2400" b="0" i="0" u="none" strike="noStrike" spc="-100" dirty="0">
                <a:solidFill>
                  <a:srgbClr val="FFFFFF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6E882F47-097A-F345-7ABF-81F3B9360BF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785212" y="3613048"/>
              <a:ext cx="1781535" cy="1781536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1A369435-BC15-363F-1A85-A7DC347C2715}"/>
                </a:ext>
              </a:extLst>
            </p:cNvPr>
            <p:cNvSpPr txBox="1"/>
            <p:nvPr/>
          </p:nvSpPr>
          <p:spPr>
            <a:xfrm>
              <a:off x="8966200" y="4292600"/>
              <a:ext cx="1447800" cy="355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09892"/>
                </a:lnSpc>
              </a:pPr>
              <a:r>
                <a:rPr lang="ko-KR" altLang="en-US" sz="2400" spc="-100" dirty="0">
                  <a:solidFill>
                    <a:srgbClr val="FFFFFF"/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체계적인 </a:t>
              </a:r>
              <a:endParaRPr lang="en-US" altLang="ko-KR" sz="2400" spc="-100" dirty="0">
                <a:solidFill>
                  <a:srgbClr val="FFFFFF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  <a:p>
              <a:pPr lvl="0" algn="ctr">
                <a:lnSpc>
                  <a:spcPct val="109892"/>
                </a:lnSpc>
              </a:pPr>
              <a:r>
                <a:rPr lang="ko-KR" altLang="en-US" sz="2400" spc="-100" dirty="0">
                  <a:solidFill>
                    <a:srgbClr val="FFFFFF"/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사후 관리</a:t>
              </a:r>
              <a:endParaRPr lang="en-US" sz="2400" b="0" i="0" u="none" strike="noStrike" spc="-100" dirty="0">
                <a:solidFill>
                  <a:srgbClr val="FFFFFF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</p:txBody>
        </p:sp>
        <p:pic>
          <p:nvPicPr>
            <p:cNvPr id="14" name="Picture 14">
              <a:extLst>
                <a:ext uri="{FF2B5EF4-FFF2-40B4-BE49-F238E27FC236}">
                  <a16:creationId xmlns:a16="http://schemas.microsoft.com/office/drawing/2014/main" id="{8CCFB738-06BC-EBF3-013C-45A016807AC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753211" y="501548"/>
              <a:ext cx="1781536" cy="1781536"/>
            </a:xfrm>
            <a:prstGeom prst="rect">
              <a:avLst/>
            </a:prstGeom>
          </p:spPr>
        </p:pic>
        <p:sp>
          <p:nvSpPr>
            <p:cNvPr id="15" name="TextBox 15">
              <a:extLst>
                <a:ext uri="{FF2B5EF4-FFF2-40B4-BE49-F238E27FC236}">
                  <a16:creationId xmlns:a16="http://schemas.microsoft.com/office/drawing/2014/main" id="{FA3A8ADA-72E5-9FAE-A046-538819C4C806}"/>
                </a:ext>
              </a:extLst>
            </p:cNvPr>
            <p:cNvSpPr txBox="1"/>
            <p:nvPr/>
          </p:nvSpPr>
          <p:spPr>
            <a:xfrm>
              <a:off x="6629400" y="1168400"/>
              <a:ext cx="2057400" cy="3556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109892"/>
                </a:lnSpc>
              </a:pPr>
              <a:r>
                <a:rPr lang="ko-KR" altLang="en-US" sz="2400" b="0" i="0" u="none" strike="noStrike" spc="-100" dirty="0">
                  <a:solidFill>
                    <a:srgbClr val="FFFFFF"/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맞춤형 </a:t>
              </a:r>
              <a:endParaRPr lang="en-US" altLang="ko-KR" sz="2400" b="0" i="0" u="none" strike="noStrike" spc="-100" dirty="0">
                <a:solidFill>
                  <a:srgbClr val="FFFFFF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  <a:p>
              <a:pPr lvl="0" algn="ctr">
                <a:lnSpc>
                  <a:spcPct val="109892"/>
                </a:lnSpc>
              </a:pPr>
              <a:r>
                <a:rPr lang="ko-KR" altLang="en-US" sz="2400" b="0" i="0" u="none" strike="noStrike" spc="-100" dirty="0">
                  <a:solidFill>
                    <a:srgbClr val="FFFFFF"/>
                  </a:solidFill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rPr>
                <a:t>취업지원</a:t>
              </a:r>
              <a:endParaRPr lang="en-US" sz="2400" b="0" i="0" u="none" strike="noStrike" spc="-100" dirty="0">
                <a:solidFill>
                  <a:srgbClr val="FFFFFF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</a:endParaRPr>
            </a:p>
          </p:txBody>
        </p:sp>
        <p:sp>
          <p:nvSpPr>
            <p:cNvPr id="16" name="TextBox 16">
              <a:extLst>
                <a:ext uri="{FF2B5EF4-FFF2-40B4-BE49-F238E27FC236}">
                  <a16:creationId xmlns:a16="http://schemas.microsoft.com/office/drawing/2014/main" id="{F8272ECD-C3E8-A864-D4F7-AAA1C4EE0EA2}"/>
                </a:ext>
              </a:extLst>
            </p:cNvPr>
            <p:cNvSpPr txBox="1"/>
            <p:nvPr/>
          </p:nvSpPr>
          <p:spPr>
            <a:xfrm>
              <a:off x="6028366" y="3091836"/>
              <a:ext cx="3200400" cy="419100"/>
            </a:xfrm>
            <a:prstGeom prst="rect">
              <a:avLst/>
            </a:prstGeom>
          </p:spPr>
          <p:txBody>
            <a:bodyPr lIns="0" tIns="0" rIns="0" bIns="0" rtlCol="0" anchor="ctr"/>
            <a:lstStyle/>
            <a:p>
              <a:pPr lvl="0" algn="ctr">
                <a:lnSpc>
                  <a:spcPct val="91300"/>
                </a:lnSpc>
              </a:pPr>
              <a:r>
                <a:rPr lang="ko-KR" altLang="en-US" sz="5400" b="0" i="0" u="none" strike="noStrike" spc="-100" dirty="0">
                  <a:solidFill>
                    <a:srgbClr val="4C4C4C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</a:rPr>
                <a:t>국민취업</a:t>
              </a:r>
              <a:endParaRPr lang="en-US" altLang="ko-KR" sz="5400" b="0" i="0" u="none" strike="noStrike" spc="-100" dirty="0">
                <a:solidFill>
                  <a:srgbClr val="4C4C4C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endParaRPr>
            </a:p>
            <a:p>
              <a:pPr lvl="0" algn="ctr">
                <a:lnSpc>
                  <a:spcPct val="91300"/>
                </a:lnSpc>
              </a:pPr>
              <a:r>
                <a:rPr lang="ko-KR" altLang="en-US" sz="5400" b="0" i="0" u="none" strike="noStrike" spc="-100" dirty="0">
                  <a:solidFill>
                    <a:srgbClr val="4C4C4C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</a:rPr>
                <a:t>지원제도</a:t>
              </a:r>
              <a:endParaRPr lang="ko-KR" sz="5400" b="0" i="0" u="none" strike="noStrike" spc="-100" dirty="0">
                <a:solidFill>
                  <a:srgbClr val="4C4C4C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endParaRPr>
            </a:p>
          </p:txBody>
        </p:sp>
      </p:grpSp>
      <p:sp>
        <p:nvSpPr>
          <p:cNvPr id="6" name="Google Shape;105;p15">
            <a:extLst>
              <a:ext uri="{FF2B5EF4-FFF2-40B4-BE49-F238E27FC236}">
                <a16:creationId xmlns:a16="http://schemas.microsoft.com/office/drawing/2014/main" id="{2AC55A52-A58E-A212-EA9D-92027751D199}"/>
              </a:ext>
            </a:extLst>
          </p:cNvPr>
          <p:cNvSpPr txBox="1"/>
          <p:nvPr/>
        </p:nvSpPr>
        <p:spPr>
          <a:xfrm>
            <a:off x="1238722" y="1861240"/>
            <a:ext cx="5550693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1F2937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한국형 실업부조</a:t>
            </a:r>
            <a:endParaRPr sz="4000" dirty="0">
              <a:solidFill>
                <a:srgbClr val="1F2937"/>
              </a:solidFill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21" name="사각형: 둥근 모서리 20">
            <a:extLst>
              <a:ext uri="{FF2B5EF4-FFF2-40B4-BE49-F238E27FC236}">
                <a16:creationId xmlns:a16="http://schemas.microsoft.com/office/drawing/2014/main" id="{8B55AD18-E58C-576D-CF7F-3340106CC58F}"/>
              </a:ext>
            </a:extLst>
          </p:cNvPr>
          <p:cNvSpPr/>
          <p:nvPr/>
        </p:nvSpPr>
        <p:spPr>
          <a:xfrm>
            <a:off x="996615" y="3003353"/>
            <a:ext cx="5167508" cy="1300448"/>
          </a:xfrm>
          <a:prstGeom prst="roundRect">
            <a:avLst>
              <a:gd name="adj" fmla="val 9329"/>
            </a:avLst>
          </a:prstGeom>
          <a:solidFill>
            <a:srgbClr val="0E6D62">
              <a:alpha val="10000"/>
            </a:srgbClr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7" name="Google Shape;106;p15">
            <a:extLst>
              <a:ext uri="{FF2B5EF4-FFF2-40B4-BE49-F238E27FC236}">
                <a16:creationId xmlns:a16="http://schemas.microsoft.com/office/drawing/2014/main" id="{A20D8686-DFAB-E116-483A-E785219EE2F5}"/>
              </a:ext>
            </a:extLst>
          </p:cNvPr>
          <p:cNvSpPr txBox="1"/>
          <p:nvPr/>
        </p:nvSpPr>
        <p:spPr>
          <a:xfrm>
            <a:off x="1088830" y="3159057"/>
            <a:ext cx="4983079" cy="6181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600" b="0" i="0" u="none" strike="noStrike" cap="none" dirty="0">
                <a:solidFill>
                  <a:srgbClr val="4B5563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Arial"/>
              </a:rPr>
              <a:t>구직자 모두에게 </a:t>
            </a:r>
            <a:r>
              <a:rPr lang="en-US" sz="2000" b="1" i="0" u="none" strike="noStrike" cap="none" dirty="0">
                <a:solidFill>
                  <a:srgbClr val="0E6D62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Arial"/>
              </a:rPr>
              <a:t>종합 취업지원서비스</a:t>
            </a:r>
            <a:r>
              <a:rPr lang="en-US" sz="1600" b="0" i="0" u="none" strike="noStrike" cap="none" dirty="0">
                <a:solidFill>
                  <a:srgbClr val="4B5563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Arial"/>
              </a:rPr>
              <a:t>를 제공</a:t>
            </a:r>
            <a:r>
              <a:rPr lang="ko-KR" altLang="en-US" sz="1600" dirty="0">
                <a:solidFill>
                  <a:srgbClr val="4B5563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Arial"/>
              </a:rPr>
              <a:t>하고</a:t>
            </a:r>
            <a:r>
              <a:rPr lang="en-US" sz="1600" b="0" i="0" u="none" strike="noStrike" cap="none" dirty="0">
                <a:solidFill>
                  <a:srgbClr val="4B5563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Arial"/>
              </a:rPr>
              <a:t>,</a:t>
            </a:r>
            <a:br>
              <a:rPr lang="en-US" b="0" i="0" u="none" strike="noStrike" cap="none" dirty="0">
                <a:solidFill>
                  <a:schemeClr val="dk1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Calibri"/>
              </a:rPr>
            </a:br>
            <a:r>
              <a:rPr lang="en-US" sz="1600" b="0" i="0" u="none" strike="noStrike" cap="none" dirty="0">
                <a:solidFill>
                  <a:srgbClr val="4B5563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Arial"/>
              </a:rPr>
              <a:t> 저소득 구직자에게는 </a:t>
            </a:r>
            <a:r>
              <a:rPr lang="en-US" sz="2000" b="1" i="0" u="none" strike="noStrike" cap="none" dirty="0">
                <a:solidFill>
                  <a:srgbClr val="0E6D62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Arial"/>
              </a:rPr>
              <a:t>생계 지원</a:t>
            </a:r>
            <a:r>
              <a:rPr lang="en-US" sz="1600" b="0" i="0" u="none" strike="noStrike" cap="none" dirty="0">
                <a:solidFill>
                  <a:srgbClr val="4B5563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Arial"/>
              </a:rPr>
              <a:t>을 함께 제공하는 제도</a:t>
            </a:r>
            <a:endParaRPr dirty="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pic>
        <p:nvPicPr>
          <p:cNvPr id="23" name="Picture 26">
            <a:extLst>
              <a:ext uri="{FF2B5EF4-FFF2-40B4-BE49-F238E27FC236}">
                <a16:creationId xmlns:a16="http://schemas.microsoft.com/office/drawing/2014/main" id="{D5B5939D-7E79-023C-3E1F-9417A8141D5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1822" y="1576701"/>
            <a:ext cx="1033903" cy="1033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30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05FEA0F-74AA-EDF6-9244-A88A7B7AE3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691D1BDE-FDCC-3625-3D1E-713873D3237C}"/>
              </a:ext>
            </a:extLst>
          </p:cNvPr>
          <p:cNvSpPr/>
          <p:nvPr/>
        </p:nvSpPr>
        <p:spPr>
          <a:xfrm>
            <a:off x="607186" y="1670050"/>
            <a:ext cx="3493708" cy="4254500"/>
          </a:xfrm>
          <a:prstGeom prst="roundRect">
            <a:avLst>
              <a:gd name="adj" fmla="val 4812"/>
            </a:avLst>
          </a:prstGeom>
          <a:solidFill>
            <a:srgbClr val="0E6D62">
              <a:alpha val="10000"/>
            </a:srgbClr>
          </a:solidFill>
          <a:ln>
            <a:solidFill>
              <a:srgbClr val="0E6D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0" name="사각형: 둥근 모서리 9">
            <a:extLst>
              <a:ext uri="{FF2B5EF4-FFF2-40B4-BE49-F238E27FC236}">
                <a16:creationId xmlns:a16="http://schemas.microsoft.com/office/drawing/2014/main" id="{E53D1E1F-C464-B3B7-F891-7DE6E3FE2FB9}"/>
              </a:ext>
            </a:extLst>
          </p:cNvPr>
          <p:cNvSpPr/>
          <p:nvPr/>
        </p:nvSpPr>
        <p:spPr>
          <a:xfrm>
            <a:off x="4349146" y="1670050"/>
            <a:ext cx="3493708" cy="4254500"/>
          </a:xfrm>
          <a:prstGeom prst="roundRect">
            <a:avLst>
              <a:gd name="adj" fmla="val 4812"/>
            </a:avLst>
          </a:prstGeom>
          <a:solidFill>
            <a:srgbClr val="0E6D62">
              <a:alpha val="10000"/>
            </a:srgbClr>
          </a:solidFill>
          <a:ln>
            <a:solidFill>
              <a:srgbClr val="0E6D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AFC0853C-ABB4-6678-16C4-7F072DE165FD}"/>
              </a:ext>
            </a:extLst>
          </p:cNvPr>
          <p:cNvSpPr/>
          <p:nvPr/>
        </p:nvSpPr>
        <p:spPr>
          <a:xfrm>
            <a:off x="8091106" y="1670050"/>
            <a:ext cx="3493708" cy="4254500"/>
          </a:xfrm>
          <a:prstGeom prst="roundRect">
            <a:avLst>
              <a:gd name="adj" fmla="val 4812"/>
            </a:avLst>
          </a:prstGeom>
          <a:solidFill>
            <a:srgbClr val="0E6D62">
              <a:alpha val="10000"/>
            </a:srgbClr>
          </a:solidFill>
          <a:ln>
            <a:solidFill>
              <a:srgbClr val="0E6D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C85E4C90-A4CE-C0E3-AE93-8F4673193B95}"/>
              </a:ext>
            </a:extLst>
          </p:cNvPr>
          <p:cNvGrpSpPr/>
          <p:nvPr/>
        </p:nvGrpSpPr>
        <p:grpSpPr>
          <a:xfrm>
            <a:off x="637472" y="146407"/>
            <a:ext cx="6955213" cy="538630"/>
            <a:chOff x="637472" y="146407"/>
            <a:chExt cx="6955213" cy="538630"/>
          </a:xfrm>
        </p:grpSpPr>
        <p:sp>
          <p:nvSpPr>
            <p:cNvPr id="13" name="Google Shape;96;p14">
              <a:extLst>
                <a:ext uri="{FF2B5EF4-FFF2-40B4-BE49-F238E27FC236}">
                  <a16:creationId xmlns:a16="http://schemas.microsoft.com/office/drawing/2014/main" id="{8BD1728B-8B61-C0B3-29FB-2E4F230F69E5}"/>
                </a:ext>
              </a:extLst>
            </p:cNvPr>
            <p:cNvSpPr txBox="1"/>
            <p:nvPr/>
          </p:nvSpPr>
          <p:spPr>
            <a:xfrm>
              <a:off x="996615" y="169500"/>
              <a:ext cx="6596070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altLang="en-US" sz="3200" b="1" dirty="0">
                  <a:solidFill>
                    <a:schemeClr val="bg1">
                      <a:lumMod val="75000"/>
                    </a:schemeClr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  <a:sym typeface="Arial"/>
                </a:rPr>
                <a:t>목적</a:t>
              </a:r>
              <a:endParaRPr sz="1000" dirty="0">
                <a:solidFill>
                  <a:schemeClr val="bg1">
                    <a:lumMod val="75000"/>
                  </a:schemeClr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endParaRPr>
            </a:p>
          </p:txBody>
        </p:sp>
        <p:sp>
          <p:nvSpPr>
            <p:cNvPr id="14" name="Google Shape;97;p14">
              <a:extLst>
                <a:ext uri="{FF2B5EF4-FFF2-40B4-BE49-F238E27FC236}">
                  <a16:creationId xmlns:a16="http://schemas.microsoft.com/office/drawing/2014/main" id="{9CD3ED7C-5D24-CE95-43CC-63387B0476BC}"/>
                </a:ext>
              </a:extLst>
            </p:cNvPr>
            <p:cNvSpPr/>
            <p:nvPr/>
          </p:nvSpPr>
          <p:spPr>
            <a:xfrm rot="5400000">
              <a:off x="415782" y="368097"/>
              <a:ext cx="538630" cy="95250"/>
            </a:xfrm>
            <a:prstGeom prst="rect">
              <a:avLst/>
            </a:prstGeom>
            <a:solidFill>
              <a:srgbClr val="0E6D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15" name="그래픽 14" descr="동전 단색으로 채워진">
            <a:extLst>
              <a:ext uri="{FF2B5EF4-FFF2-40B4-BE49-F238E27FC236}">
                <a16:creationId xmlns:a16="http://schemas.microsoft.com/office/drawing/2014/main" id="{6A308A1A-09B2-2430-C31C-35D4DE03ED1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896840" y="2016953"/>
            <a:ext cx="914400" cy="914400"/>
          </a:xfrm>
          <a:prstGeom prst="rect">
            <a:avLst/>
          </a:prstGeom>
        </p:spPr>
      </p:pic>
      <p:pic>
        <p:nvPicPr>
          <p:cNvPr id="16" name="그래픽 15" descr="단일 톱니바퀴 단색으로 채워진">
            <a:extLst>
              <a:ext uri="{FF2B5EF4-FFF2-40B4-BE49-F238E27FC236}">
                <a16:creationId xmlns:a16="http://schemas.microsoft.com/office/drawing/2014/main" id="{E7A49233-F2EE-50B5-53D2-EF126C1E6D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638800" y="2016953"/>
            <a:ext cx="914400" cy="914400"/>
          </a:xfrm>
          <a:prstGeom prst="rect">
            <a:avLst/>
          </a:prstGeom>
        </p:spPr>
      </p:pic>
      <p:pic>
        <p:nvPicPr>
          <p:cNvPr id="17" name="그래픽 16" descr="과녁 단색으로 채워진">
            <a:extLst>
              <a:ext uri="{FF2B5EF4-FFF2-40B4-BE49-F238E27FC236}">
                <a16:creationId xmlns:a16="http://schemas.microsoft.com/office/drawing/2014/main" id="{DEC7DC64-3669-774D-976D-40E6AB3972C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9380760" y="2016953"/>
            <a:ext cx="914400" cy="914400"/>
          </a:xfrm>
          <a:prstGeom prst="rect">
            <a:avLst/>
          </a:prstGeom>
        </p:spPr>
      </p:pic>
      <p:sp>
        <p:nvSpPr>
          <p:cNvPr id="18" name="Google Shape;124;p16">
            <a:extLst>
              <a:ext uri="{FF2B5EF4-FFF2-40B4-BE49-F238E27FC236}">
                <a16:creationId xmlns:a16="http://schemas.microsoft.com/office/drawing/2014/main" id="{CF6C4C84-3001-06A4-EBED-6FA058A78285}"/>
              </a:ext>
            </a:extLst>
          </p:cNvPr>
          <p:cNvSpPr txBox="1"/>
          <p:nvPr/>
        </p:nvSpPr>
        <p:spPr>
          <a:xfrm>
            <a:off x="1099338" y="3089004"/>
            <a:ext cx="250940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소득지원 강화</a:t>
            </a:r>
            <a:endParaRPr sz="24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19" name="Google Shape;126;p16">
            <a:extLst>
              <a:ext uri="{FF2B5EF4-FFF2-40B4-BE49-F238E27FC236}">
                <a16:creationId xmlns:a16="http://schemas.microsoft.com/office/drawing/2014/main" id="{7DE0ECEF-F602-8CB8-4B1C-7CA10A0CC65A}"/>
              </a:ext>
            </a:extLst>
          </p:cNvPr>
          <p:cNvSpPr txBox="1"/>
          <p:nvPr/>
        </p:nvSpPr>
        <p:spPr>
          <a:xfrm>
            <a:off x="4841297" y="3082427"/>
            <a:ext cx="250940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맞춤형 서비스</a:t>
            </a:r>
            <a:endParaRPr sz="24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20" name="Google Shape;128;p16">
            <a:extLst>
              <a:ext uri="{FF2B5EF4-FFF2-40B4-BE49-F238E27FC236}">
                <a16:creationId xmlns:a16="http://schemas.microsoft.com/office/drawing/2014/main" id="{9849730C-5095-F7D8-22AD-4F0CD31DB74D}"/>
              </a:ext>
            </a:extLst>
          </p:cNvPr>
          <p:cNvSpPr txBox="1"/>
          <p:nvPr/>
        </p:nvSpPr>
        <p:spPr>
          <a:xfrm>
            <a:off x="8583257" y="3083676"/>
            <a:ext cx="250940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구직활동 촉진</a:t>
            </a:r>
            <a:endParaRPr sz="24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21" name="Google Shape;125;p16">
            <a:extLst>
              <a:ext uri="{FF2B5EF4-FFF2-40B4-BE49-F238E27FC236}">
                <a16:creationId xmlns:a16="http://schemas.microsoft.com/office/drawing/2014/main" id="{881DC96F-40E3-F01B-F9FE-43391183C7A9}"/>
              </a:ext>
            </a:extLst>
          </p:cNvPr>
          <p:cNvSpPr txBox="1"/>
          <p:nvPr/>
        </p:nvSpPr>
        <p:spPr>
          <a:xfrm>
            <a:off x="788887" y="4067416"/>
            <a:ext cx="2944813" cy="9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4B5563"/>
                </a:solidFill>
                <a:latin typeface="Pretendard ExtraLight" panose="02000303000000020004" pitchFamily="50" charset="-127"/>
                <a:ea typeface="Pretendard ExtraLight" panose="02000303000000020004" pitchFamily="50" charset="-127"/>
                <a:cs typeface="Pretendard ExtraLight" panose="02000303000000020004" pitchFamily="50" charset="-127"/>
                <a:sym typeface="Arial"/>
              </a:rPr>
              <a:t>저소득층의 구직 기간 중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Pretendard ExtraLight" panose="02000303000000020004" pitchFamily="50" charset="-127"/>
                <a:ea typeface="Pretendard ExtraLight" panose="02000303000000020004" pitchFamily="50" charset="-127"/>
                <a:cs typeface="Pretendard ExtraLight" panose="02000303000000020004" pitchFamily="50" charset="-127"/>
                <a:sym typeface="Calibri"/>
              </a:rPr>
            </a:br>
            <a:r>
              <a:rPr lang="en-US" sz="2000" b="0" i="0" u="none" strike="noStrike" cap="none" dirty="0">
                <a:solidFill>
                  <a:srgbClr val="4B5563"/>
                </a:solidFill>
                <a:latin typeface="Pretendard ExtraLight" panose="02000303000000020004" pitchFamily="50" charset="-127"/>
                <a:ea typeface="Pretendard ExtraLight" panose="02000303000000020004" pitchFamily="50" charset="-127"/>
                <a:cs typeface="Pretendard ExtraLight" panose="02000303000000020004" pitchFamily="50" charset="-127"/>
                <a:sym typeface="Arial"/>
              </a:rPr>
              <a:t> 최소한의 생계 보장</a:t>
            </a:r>
            <a:endParaRPr sz="2400" dirty="0">
              <a:latin typeface="Pretendard ExtraLight" panose="02000303000000020004" pitchFamily="50" charset="-127"/>
              <a:ea typeface="Pretendard ExtraLight" panose="02000303000000020004" pitchFamily="50" charset="-127"/>
              <a:cs typeface="Pretendard ExtraLight" panose="02000303000000020004" pitchFamily="50" charset="-127"/>
            </a:endParaRPr>
          </a:p>
        </p:txBody>
      </p:sp>
      <p:sp>
        <p:nvSpPr>
          <p:cNvPr id="22" name="Google Shape;127;p16">
            <a:extLst>
              <a:ext uri="{FF2B5EF4-FFF2-40B4-BE49-F238E27FC236}">
                <a16:creationId xmlns:a16="http://schemas.microsoft.com/office/drawing/2014/main" id="{7359FF90-C86A-A21F-AC92-A2C036E72032}"/>
              </a:ext>
            </a:extLst>
          </p:cNvPr>
          <p:cNvSpPr txBox="1"/>
          <p:nvPr/>
        </p:nvSpPr>
        <p:spPr>
          <a:xfrm>
            <a:off x="4346624" y="4067416"/>
            <a:ext cx="3517211" cy="9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4B5563"/>
                </a:solidFill>
                <a:latin typeface="Pretendard ExtraLight" panose="02000303000000020004" pitchFamily="50" charset="-127"/>
                <a:ea typeface="Pretendard ExtraLight" panose="02000303000000020004" pitchFamily="50" charset="-127"/>
                <a:cs typeface="Pretendard ExtraLight" panose="02000303000000020004" pitchFamily="50" charset="-127"/>
                <a:sym typeface="Arial"/>
              </a:rPr>
              <a:t>개인별 취업 장애 요인 해소 및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Pretendard ExtraLight" panose="02000303000000020004" pitchFamily="50" charset="-127"/>
                <a:ea typeface="Pretendard ExtraLight" panose="02000303000000020004" pitchFamily="50" charset="-127"/>
                <a:cs typeface="Pretendard ExtraLight" panose="02000303000000020004" pitchFamily="50" charset="-127"/>
                <a:sym typeface="Calibri"/>
              </a:rPr>
            </a:br>
            <a:r>
              <a:rPr lang="en-US" sz="2000" b="0" i="0" u="none" strike="noStrike" cap="none" dirty="0">
                <a:solidFill>
                  <a:srgbClr val="4B5563"/>
                </a:solidFill>
                <a:latin typeface="Pretendard ExtraLight" panose="02000303000000020004" pitchFamily="50" charset="-127"/>
                <a:ea typeface="Pretendard ExtraLight" panose="02000303000000020004" pitchFamily="50" charset="-127"/>
                <a:cs typeface="Pretendard ExtraLight" panose="02000303000000020004" pitchFamily="50" charset="-127"/>
                <a:sym typeface="Arial"/>
              </a:rPr>
              <a:t> 역량 강화 지원</a:t>
            </a:r>
            <a:endParaRPr sz="2400" dirty="0">
              <a:latin typeface="Pretendard ExtraLight" panose="02000303000000020004" pitchFamily="50" charset="-127"/>
              <a:ea typeface="Pretendard ExtraLight" panose="02000303000000020004" pitchFamily="50" charset="-127"/>
              <a:cs typeface="Pretendard ExtraLight" panose="02000303000000020004" pitchFamily="50" charset="-127"/>
            </a:endParaRPr>
          </a:p>
        </p:txBody>
      </p:sp>
      <p:sp>
        <p:nvSpPr>
          <p:cNvPr id="23" name="Google Shape;129;p16">
            <a:extLst>
              <a:ext uri="{FF2B5EF4-FFF2-40B4-BE49-F238E27FC236}">
                <a16:creationId xmlns:a16="http://schemas.microsoft.com/office/drawing/2014/main" id="{B7ECCB8B-DA10-1BED-E1C1-FEED903CA195}"/>
              </a:ext>
            </a:extLst>
          </p:cNvPr>
          <p:cNvSpPr txBox="1"/>
          <p:nvPr/>
        </p:nvSpPr>
        <p:spPr>
          <a:xfrm>
            <a:off x="8345486" y="4067416"/>
            <a:ext cx="2944813" cy="9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000" b="0" i="0" u="none" strike="noStrike" cap="none" dirty="0">
                <a:solidFill>
                  <a:srgbClr val="4B5563"/>
                </a:solidFill>
                <a:latin typeface="Pretendard ExtraLight" panose="02000303000000020004" pitchFamily="50" charset="-127"/>
                <a:ea typeface="Pretendard ExtraLight" panose="02000303000000020004" pitchFamily="50" charset="-127"/>
                <a:cs typeface="Pretendard ExtraLight" panose="02000303000000020004" pitchFamily="50" charset="-127"/>
                <a:sym typeface="Arial"/>
              </a:rPr>
              <a:t>적극적 구직활동 유도 및</a:t>
            </a:r>
            <a:br>
              <a:rPr lang="en-US" sz="2400" b="0" i="0" u="none" strike="noStrike" cap="none" dirty="0">
                <a:solidFill>
                  <a:schemeClr val="dk1"/>
                </a:solidFill>
                <a:latin typeface="Pretendard ExtraLight" panose="02000303000000020004" pitchFamily="50" charset="-127"/>
                <a:ea typeface="Pretendard ExtraLight" panose="02000303000000020004" pitchFamily="50" charset="-127"/>
                <a:cs typeface="Pretendard ExtraLight" panose="02000303000000020004" pitchFamily="50" charset="-127"/>
                <a:sym typeface="Calibri"/>
              </a:rPr>
            </a:br>
            <a:r>
              <a:rPr lang="en-US" sz="2000" b="0" i="0" u="none" strike="noStrike" cap="none" dirty="0">
                <a:solidFill>
                  <a:srgbClr val="4B5563"/>
                </a:solidFill>
                <a:latin typeface="Pretendard ExtraLight" panose="02000303000000020004" pitchFamily="50" charset="-127"/>
                <a:ea typeface="Pretendard ExtraLight" panose="02000303000000020004" pitchFamily="50" charset="-127"/>
                <a:cs typeface="Pretendard ExtraLight" panose="02000303000000020004" pitchFamily="50" charset="-127"/>
                <a:sym typeface="Arial"/>
              </a:rPr>
              <a:t> 취업 성공률 제고</a:t>
            </a:r>
            <a:endParaRPr sz="2400" dirty="0">
              <a:latin typeface="Pretendard ExtraLight" panose="02000303000000020004" pitchFamily="50" charset="-127"/>
              <a:ea typeface="Pretendard ExtraLight" panose="02000303000000020004" pitchFamily="50" charset="-127"/>
              <a:cs typeface="Pretendard ExtraLight" panose="02000303000000020004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377390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F5E965-918C-752B-D54D-A591B659BB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>
            <a:extLst>
              <a:ext uri="{FF2B5EF4-FFF2-40B4-BE49-F238E27FC236}">
                <a16:creationId xmlns:a16="http://schemas.microsoft.com/office/drawing/2014/main" id="{38C2EA45-61B0-BBA2-B5D0-828481C4599C}"/>
              </a:ext>
            </a:extLst>
          </p:cNvPr>
          <p:cNvGrpSpPr/>
          <p:nvPr/>
        </p:nvGrpSpPr>
        <p:grpSpPr>
          <a:xfrm>
            <a:off x="637472" y="146407"/>
            <a:ext cx="6955213" cy="538630"/>
            <a:chOff x="637472" y="146407"/>
            <a:chExt cx="6955213" cy="538630"/>
          </a:xfrm>
        </p:grpSpPr>
        <p:sp>
          <p:nvSpPr>
            <p:cNvPr id="13" name="Google Shape;96;p14">
              <a:extLst>
                <a:ext uri="{FF2B5EF4-FFF2-40B4-BE49-F238E27FC236}">
                  <a16:creationId xmlns:a16="http://schemas.microsoft.com/office/drawing/2014/main" id="{D170379D-1045-94E1-CF79-AD81CE93C055}"/>
                </a:ext>
              </a:extLst>
            </p:cNvPr>
            <p:cNvSpPr txBox="1"/>
            <p:nvPr/>
          </p:nvSpPr>
          <p:spPr>
            <a:xfrm>
              <a:off x="996615" y="169500"/>
              <a:ext cx="6596070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altLang="en-US" sz="3200" b="1" dirty="0">
                  <a:solidFill>
                    <a:schemeClr val="bg1">
                      <a:lumMod val="75000"/>
                    </a:schemeClr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  <a:sym typeface="Arial"/>
                </a:rPr>
                <a:t>자격 요건</a:t>
              </a:r>
              <a:endParaRPr sz="1000" dirty="0">
                <a:solidFill>
                  <a:schemeClr val="bg1">
                    <a:lumMod val="75000"/>
                  </a:schemeClr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endParaRPr>
            </a:p>
          </p:txBody>
        </p:sp>
        <p:sp>
          <p:nvSpPr>
            <p:cNvPr id="14" name="Google Shape;97;p14">
              <a:extLst>
                <a:ext uri="{FF2B5EF4-FFF2-40B4-BE49-F238E27FC236}">
                  <a16:creationId xmlns:a16="http://schemas.microsoft.com/office/drawing/2014/main" id="{AAA06B6E-F636-22E3-BA7D-36C445C3F563}"/>
                </a:ext>
              </a:extLst>
            </p:cNvPr>
            <p:cNvSpPr/>
            <p:nvPr/>
          </p:nvSpPr>
          <p:spPr>
            <a:xfrm rot="5400000">
              <a:off x="415782" y="368097"/>
              <a:ext cx="538630" cy="95250"/>
            </a:xfrm>
            <a:prstGeom prst="rect">
              <a:avLst/>
            </a:prstGeom>
            <a:solidFill>
              <a:srgbClr val="0E6D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6" name="사각형: 둥근 모서리 5">
            <a:extLst>
              <a:ext uri="{FF2B5EF4-FFF2-40B4-BE49-F238E27FC236}">
                <a16:creationId xmlns:a16="http://schemas.microsoft.com/office/drawing/2014/main" id="{02A284EF-C57D-E380-3CC9-3361343B2233}"/>
              </a:ext>
            </a:extLst>
          </p:cNvPr>
          <p:cNvSpPr/>
          <p:nvPr/>
        </p:nvSpPr>
        <p:spPr>
          <a:xfrm>
            <a:off x="637472" y="1670050"/>
            <a:ext cx="5128328" cy="4254500"/>
          </a:xfrm>
          <a:prstGeom prst="roundRect">
            <a:avLst>
              <a:gd name="adj" fmla="val 4812"/>
            </a:avLst>
          </a:prstGeom>
          <a:solidFill>
            <a:srgbClr val="0E6D62">
              <a:alpha val="10000"/>
            </a:srgbClr>
          </a:solidFill>
          <a:ln>
            <a:solidFill>
              <a:srgbClr val="0E6D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18" name="Google Shape;124;p16">
            <a:extLst>
              <a:ext uri="{FF2B5EF4-FFF2-40B4-BE49-F238E27FC236}">
                <a16:creationId xmlns:a16="http://schemas.microsoft.com/office/drawing/2014/main" id="{FC4B207F-F462-E5F0-13AD-C9F26DFDBD0A}"/>
              </a:ext>
            </a:extLst>
          </p:cNvPr>
          <p:cNvSpPr txBox="1"/>
          <p:nvPr/>
        </p:nvSpPr>
        <p:spPr>
          <a:xfrm>
            <a:off x="1686524" y="2200004"/>
            <a:ext cx="303022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1</a:t>
            </a:r>
            <a:r>
              <a:rPr lang="ko-KR" altLang="en-US" sz="3200" b="1" i="0" u="none" strike="noStrike" cap="none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유형 </a:t>
            </a:r>
            <a:r>
              <a:rPr lang="en-US" sz="2000" b="1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(</a:t>
            </a:r>
            <a:r>
              <a:rPr lang="ko-KR" altLang="en-US" sz="2000" b="1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구직촉진수당</a:t>
            </a:r>
            <a:r>
              <a:rPr lang="en-US" sz="2000" b="1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)</a:t>
            </a:r>
            <a:endParaRPr sz="16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11" name="사각형: 둥근 모서리 10">
            <a:extLst>
              <a:ext uri="{FF2B5EF4-FFF2-40B4-BE49-F238E27FC236}">
                <a16:creationId xmlns:a16="http://schemas.microsoft.com/office/drawing/2014/main" id="{7EA564F8-8E52-CB8F-E78F-817F9EAD4448}"/>
              </a:ext>
            </a:extLst>
          </p:cNvPr>
          <p:cNvSpPr/>
          <p:nvPr/>
        </p:nvSpPr>
        <p:spPr>
          <a:xfrm>
            <a:off x="6426202" y="1670050"/>
            <a:ext cx="5128326" cy="4254500"/>
          </a:xfrm>
          <a:prstGeom prst="roundRect">
            <a:avLst>
              <a:gd name="adj" fmla="val 4812"/>
            </a:avLst>
          </a:prstGeom>
          <a:solidFill>
            <a:srgbClr val="0E6D62">
              <a:alpha val="10000"/>
            </a:srgbClr>
          </a:solidFill>
          <a:ln>
            <a:solidFill>
              <a:srgbClr val="0E6D6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0" name="Google Shape;128;p16">
            <a:extLst>
              <a:ext uri="{FF2B5EF4-FFF2-40B4-BE49-F238E27FC236}">
                <a16:creationId xmlns:a16="http://schemas.microsoft.com/office/drawing/2014/main" id="{66A286C1-B4D4-72FD-FD80-41C9EC4A93B4}"/>
              </a:ext>
            </a:extLst>
          </p:cNvPr>
          <p:cNvSpPr txBox="1"/>
          <p:nvPr/>
        </p:nvSpPr>
        <p:spPr>
          <a:xfrm>
            <a:off x="7475253" y="2194676"/>
            <a:ext cx="3030223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1" i="0" u="none" strike="noStrike" cap="none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2</a:t>
            </a:r>
            <a:r>
              <a:rPr lang="ko-KR" altLang="en-US" sz="3200" b="1" i="0" u="none" strike="noStrike" cap="none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유형 </a:t>
            </a:r>
            <a:r>
              <a:rPr lang="en-US" sz="2000" b="1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(</a:t>
            </a:r>
            <a:r>
              <a:rPr lang="ko-KR" altLang="en-US" sz="2000" b="1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취업활동지원</a:t>
            </a:r>
            <a:r>
              <a:rPr lang="en-US" sz="2000" b="1" dirty="0">
                <a:solidFill>
                  <a:srgbClr val="374151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)</a:t>
            </a:r>
            <a:endParaRPr sz="16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2EF113E3-C0C6-722F-3A9C-F6F1095BD057}"/>
              </a:ext>
            </a:extLst>
          </p:cNvPr>
          <p:cNvGrpSpPr/>
          <p:nvPr/>
        </p:nvGrpSpPr>
        <p:grpSpPr>
          <a:xfrm>
            <a:off x="962818" y="2976616"/>
            <a:ext cx="4477633" cy="2704743"/>
            <a:chOff x="2117534" y="2976616"/>
            <a:chExt cx="4477633" cy="2704743"/>
          </a:xfrm>
        </p:grpSpPr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79C6ABBF-B917-86FB-A3C4-9B8973F0DC39}"/>
                </a:ext>
              </a:extLst>
            </p:cNvPr>
            <p:cNvGrpSpPr/>
            <p:nvPr/>
          </p:nvGrpSpPr>
          <p:grpSpPr>
            <a:xfrm>
              <a:off x="2551468" y="2976616"/>
              <a:ext cx="4043699" cy="2704743"/>
              <a:chOff x="2273200" y="3361134"/>
              <a:chExt cx="2311449" cy="2704743"/>
            </a:xfrm>
          </p:grpSpPr>
          <p:sp>
            <p:nvSpPr>
              <p:cNvPr id="5" name="Google Shape;153;p18">
                <a:extLst>
                  <a:ext uri="{FF2B5EF4-FFF2-40B4-BE49-F238E27FC236}">
                    <a16:creationId xmlns:a16="http://schemas.microsoft.com/office/drawing/2014/main" id="{C4BBCEA0-15D1-6586-1705-8B34E674704C}"/>
                  </a:ext>
                </a:extLst>
              </p:cNvPr>
              <p:cNvSpPr txBox="1"/>
              <p:nvPr/>
            </p:nvSpPr>
            <p:spPr>
              <a:xfrm>
                <a:off x="2273200" y="3361134"/>
                <a:ext cx="2311449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0" i="0" u="none" strike="noStrike" cap="none" dirty="0">
                    <a:solidFill>
                      <a:srgbClr val="4B5563"/>
                    </a:solidFill>
                    <a:latin typeface="Pretendard Medium" panose="02000603000000020004" pitchFamily="50" charset="-127"/>
                    <a:ea typeface="Pretendard Medium" panose="02000603000000020004" pitchFamily="50" charset="-127"/>
                    <a:cs typeface="Pretendard Medium" panose="02000603000000020004" pitchFamily="50" charset="-127"/>
                    <a:sym typeface="Arial"/>
                  </a:rPr>
                  <a:t>15~69세 구직자</a:t>
                </a:r>
                <a:endParaRPr sz="24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endParaRPr>
              </a:p>
            </p:txBody>
          </p:sp>
          <p:sp>
            <p:nvSpPr>
              <p:cNvPr id="7" name="Google Shape;154;p18">
                <a:extLst>
                  <a:ext uri="{FF2B5EF4-FFF2-40B4-BE49-F238E27FC236}">
                    <a16:creationId xmlns:a16="http://schemas.microsoft.com/office/drawing/2014/main" id="{78F78064-B03D-6A55-3450-92A3E62421AE}"/>
                  </a:ext>
                </a:extLst>
              </p:cNvPr>
              <p:cNvSpPr txBox="1"/>
              <p:nvPr/>
            </p:nvSpPr>
            <p:spPr>
              <a:xfrm>
                <a:off x="2273200" y="3934420"/>
                <a:ext cx="2311449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0" i="0" u="none" strike="noStrike" cap="none" dirty="0">
                    <a:solidFill>
                      <a:srgbClr val="4B5563"/>
                    </a:solidFill>
                    <a:latin typeface="Pretendard Medium" panose="02000603000000020004" pitchFamily="50" charset="-127"/>
                    <a:ea typeface="Pretendard Medium" panose="02000603000000020004" pitchFamily="50" charset="-127"/>
                    <a:cs typeface="Pretendard Medium" panose="02000603000000020004" pitchFamily="50" charset="-127"/>
                    <a:sym typeface="Arial"/>
                  </a:rPr>
                  <a:t>중위소득 60% 이하</a:t>
                </a:r>
                <a:endParaRPr sz="24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endParaRPr>
              </a:p>
            </p:txBody>
          </p:sp>
          <p:sp>
            <p:nvSpPr>
              <p:cNvPr id="8" name="Google Shape;155;p18">
                <a:extLst>
                  <a:ext uri="{FF2B5EF4-FFF2-40B4-BE49-F238E27FC236}">
                    <a16:creationId xmlns:a16="http://schemas.microsoft.com/office/drawing/2014/main" id="{3B407B01-5B28-FDA7-242E-16907707F5CA}"/>
                  </a:ext>
                </a:extLst>
              </p:cNvPr>
              <p:cNvSpPr txBox="1"/>
              <p:nvPr/>
            </p:nvSpPr>
            <p:spPr>
              <a:xfrm>
                <a:off x="2273200" y="4507706"/>
                <a:ext cx="2311449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0" i="0" u="none" strike="noStrike" cap="none" dirty="0">
                    <a:solidFill>
                      <a:srgbClr val="4B5563"/>
                    </a:solidFill>
                    <a:latin typeface="Pretendard Medium" panose="02000603000000020004" pitchFamily="50" charset="-127"/>
                    <a:ea typeface="Pretendard Medium" panose="02000603000000020004" pitchFamily="50" charset="-127"/>
                    <a:cs typeface="Pretendard Medium" panose="02000603000000020004" pitchFamily="50" charset="-127"/>
                    <a:sym typeface="Arial"/>
                  </a:rPr>
                  <a:t>재산 4억 원 이하</a:t>
                </a:r>
                <a:endParaRPr sz="24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endParaRPr>
              </a:p>
            </p:txBody>
          </p:sp>
          <p:sp>
            <p:nvSpPr>
              <p:cNvPr id="9" name="Google Shape;156;p18">
                <a:extLst>
                  <a:ext uri="{FF2B5EF4-FFF2-40B4-BE49-F238E27FC236}">
                    <a16:creationId xmlns:a16="http://schemas.microsoft.com/office/drawing/2014/main" id="{B080BA69-CB3A-3394-171D-90ADDA0CCC2C}"/>
                  </a:ext>
                </a:extLst>
              </p:cNvPr>
              <p:cNvSpPr txBox="1"/>
              <p:nvPr/>
            </p:nvSpPr>
            <p:spPr>
              <a:xfrm>
                <a:off x="2273200" y="5080992"/>
                <a:ext cx="2311449" cy="984885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0" i="0" u="none" strike="noStrike" cap="none" dirty="0">
                    <a:solidFill>
                      <a:srgbClr val="4B5563"/>
                    </a:solidFill>
                    <a:latin typeface="Pretendard Medium" panose="02000603000000020004" pitchFamily="50" charset="-127"/>
                    <a:ea typeface="Pretendard Medium" panose="02000603000000020004" pitchFamily="50" charset="-127"/>
                    <a:cs typeface="Pretendard Medium" panose="02000603000000020004" pitchFamily="50" charset="-127"/>
                    <a:sym typeface="Arial"/>
                  </a:rPr>
                  <a:t>청년 (15~34세) 특례 적용</a:t>
                </a:r>
              </a:p>
              <a:p>
                <a:pPr marL="0" marR="0" lvl="0" indent="0" algn="l" rtl="0">
                  <a:lnSpc>
                    <a:spcPct val="1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dirty="0">
                    <a:solidFill>
                      <a:srgbClr val="4B5563"/>
                    </a:solidFill>
                    <a:latin typeface="Pretendard Medium" panose="02000603000000020004" pitchFamily="50" charset="-127"/>
                    <a:ea typeface="Pretendard Medium" panose="02000603000000020004" pitchFamily="50" charset="-127"/>
                    <a:cs typeface="Pretendard Medium" panose="02000603000000020004" pitchFamily="50" charset="-127"/>
                    <a:sym typeface="Arial"/>
                  </a:rPr>
                  <a:t>(</a:t>
                </a:r>
                <a:r>
                  <a:rPr lang="ko-KR" altLang="en-US" sz="2000" dirty="0">
                    <a:solidFill>
                      <a:srgbClr val="4B5563"/>
                    </a:solidFill>
                    <a:latin typeface="Pretendard Medium" panose="02000603000000020004" pitchFamily="50" charset="-127"/>
                    <a:ea typeface="Pretendard Medium" panose="02000603000000020004" pitchFamily="50" charset="-127"/>
                    <a:cs typeface="Pretendard Medium" panose="02000603000000020004" pitchFamily="50" charset="-127"/>
                    <a:sym typeface="Arial"/>
                  </a:rPr>
                  <a:t>중위소득 </a:t>
                </a:r>
                <a:r>
                  <a:rPr lang="en-US" altLang="ko-KR" sz="2000" dirty="0">
                    <a:solidFill>
                      <a:srgbClr val="4B5563"/>
                    </a:solidFill>
                    <a:latin typeface="Pretendard Medium" panose="02000603000000020004" pitchFamily="50" charset="-127"/>
                    <a:ea typeface="Pretendard Medium" panose="02000603000000020004" pitchFamily="50" charset="-127"/>
                    <a:cs typeface="Pretendard Medium" panose="02000603000000020004" pitchFamily="50" charset="-127"/>
                    <a:sym typeface="Arial"/>
                  </a:rPr>
                  <a:t>60% </a:t>
                </a:r>
                <a:r>
                  <a:rPr lang="ko-KR" altLang="en-US" sz="2000" dirty="0">
                    <a:solidFill>
                      <a:srgbClr val="4B5563"/>
                    </a:solidFill>
                    <a:latin typeface="Pretendard Medium" panose="02000603000000020004" pitchFamily="50" charset="-127"/>
                    <a:ea typeface="Pretendard Medium" panose="02000603000000020004" pitchFamily="50" charset="-127"/>
                    <a:cs typeface="Pretendard Medium" panose="02000603000000020004" pitchFamily="50" charset="-127"/>
                    <a:sym typeface="Arial"/>
                  </a:rPr>
                  <a:t>이하</a:t>
                </a:r>
                <a:r>
                  <a:rPr lang="en-US" altLang="ko-KR" sz="2000" dirty="0">
                    <a:solidFill>
                      <a:srgbClr val="4B5563"/>
                    </a:solidFill>
                    <a:latin typeface="Pretendard Medium" panose="02000603000000020004" pitchFamily="50" charset="-127"/>
                    <a:ea typeface="Pretendard Medium" panose="02000603000000020004" pitchFamily="50" charset="-127"/>
                    <a:cs typeface="Pretendard Medium" panose="02000603000000020004" pitchFamily="50" charset="-127"/>
                    <a:sym typeface="Arial"/>
                  </a:rPr>
                  <a:t>+</a:t>
                </a:r>
                <a:r>
                  <a:rPr lang="ko-KR" altLang="en-US" sz="2000" dirty="0">
                    <a:solidFill>
                      <a:srgbClr val="4B5563"/>
                    </a:solidFill>
                    <a:latin typeface="Pretendard Medium" panose="02000603000000020004" pitchFamily="50" charset="-127"/>
                    <a:ea typeface="Pretendard Medium" panose="02000603000000020004" pitchFamily="50" charset="-127"/>
                    <a:cs typeface="Pretendard Medium" panose="02000603000000020004" pitchFamily="50" charset="-127"/>
                    <a:sym typeface="Arial"/>
                  </a:rPr>
                  <a:t>재산 </a:t>
                </a:r>
                <a:r>
                  <a:rPr lang="en-US" altLang="ko-KR" sz="2000" dirty="0">
                    <a:solidFill>
                      <a:srgbClr val="4B5563"/>
                    </a:solidFill>
                    <a:latin typeface="Pretendard Medium" panose="02000603000000020004" pitchFamily="50" charset="-127"/>
                    <a:ea typeface="Pretendard Medium" panose="02000603000000020004" pitchFamily="50" charset="-127"/>
                    <a:cs typeface="Pretendard Medium" panose="02000603000000020004" pitchFamily="50" charset="-127"/>
                    <a:sym typeface="Arial"/>
                  </a:rPr>
                  <a:t>5</a:t>
                </a:r>
                <a:r>
                  <a:rPr lang="ko-KR" altLang="en-US" sz="2000" dirty="0">
                    <a:solidFill>
                      <a:srgbClr val="4B5563"/>
                    </a:solidFill>
                    <a:latin typeface="Pretendard Medium" panose="02000603000000020004" pitchFamily="50" charset="-127"/>
                    <a:ea typeface="Pretendard Medium" panose="02000603000000020004" pitchFamily="50" charset="-127"/>
                    <a:cs typeface="Pretendard Medium" panose="02000603000000020004" pitchFamily="50" charset="-127"/>
                    <a:sym typeface="Arial"/>
                  </a:rPr>
                  <a:t>억원 이하</a:t>
                </a:r>
                <a:r>
                  <a:rPr lang="en-US" altLang="ko-KR" sz="2000" dirty="0">
                    <a:solidFill>
                      <a:srgbClr val="4B5563"/>
                    </a:solidFill>
                    <a:latin typeface="Pretendard Medium" panose="02000603000000020004" pitchFamily="50" charset="-127"/>
                    <a:ea typeface="Pretendard Medium" panose="02000603000000020004" pitchFamily="50" charset="-127"/>
                    <a:cs typeface="Pretendard Medium" panose="02000603000000020004" pitchFamily="50" charset="-127"/>
                    <a:sym typeface="Arial"/>
                  </a:rPr>
                  <a:t>)</a:t>
                </a:r>
                <a:endParaRPr sz="24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endParaRPr>
              </a:p>
            </p:txBody>
          </p:sp>
        </p:grpSp>
        <p:pic>
          <p:nvPicPr>
            <p:cNvPr id="29" name="Google Shape;160;p18" descr="image.png">
              <a:extLst>
                <a:ext uri="{FF2B5EF4-FFF2-40B4-BE49-F238E27FC236}">
                  <a16:creationId xmlns:a16="http://schemas.microsoft.com/office/drawing/2014/main" id="{25D92A62-CA79-80F0-DB24-8BE932027077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117534" y="3074790"/>
              <a:ext cx="207466" cy="2244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0" name="Google Shape;161;p18" descr="image.png">
              <a:extLst>
                <a:ext uri="{FF2B5EF4-FFF2-40B4-BE49-F238E27FC236}">
                  <a16:creationId xmlns:a16="http://schemas.microsoft.com/office/drawing/2014/main" id="{6F0F945D-5B13-CD22-A3E1-76E09FC27AAF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117534" y="3646291"/>
              <a:ext cx="207466" cy="2244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1" name="Google Shape;162;p18" descr="image.png">
              <a:extLst>
                <a:ext uri="{FF2B5EF4-FFF2-40B4-BE49-F238E27FC236}">
                  <a16:creationId xmlns:a16="http://schemas.microsoft.com/office/drawing/2014/main" id="{C0C333CB-9DDE-79CD-AC50-20A35D93E255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117534" y="4219577"/>
              <a:ext cx="207466" cy="2244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2" name="Google Shape;163;p18" descr="image.png">
              <a:extLst>
                <a:ext uri="{FF2B5EF4-FFF2-40B4-BE49-F238E27FC236}">
                  <a16:creationId xmlns:a16="http://schemas.microsoft.com/office/drawing/2014/main" id="{557EE465-2A8D-BF0F-B603-B8778B279189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117534" y="4792863"/>
              <a:ext cx="207466" cy="224431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93C5AF9A-AEA9-272C-1046-4D8D6BFB68CB}"/>
              </a:ext>
            </a:extLst>
          </p:cNvPr>
          <p:cNvGrpSpPr/>
          <p:nvPr/>
        </p:nvGrpSpPr>
        <p:grpSpPr>
          <a:xfrm>
            <a:off x="6834569" y="3211745"/>
            <a:ext cx="4566856" cy="1639015"/>
            <a:chOff x="6844094" y="3211745"/>
            <a:chExt cx="4566856" cy="1639015"/>
          </a:xfrm>
        </p:grpSpPr>
        <p:grpSp>
          <p:nvGrpSpPr>
            <p:cNvPr id="28" name="그룹 27">
              <a:extLst>
                <a:ext uri="{FF2B5EF4-FFF2-40B4-BE49-F238E27FC236}">
                  <a16:creationId xmlns:a16="http://schemas.microsoft.com/office/drawing/2014/main" id="{B3AD2947-9F3F-E87F-CB12-0A46BCBD7013}"/>
                </a:ext>
              </a:extLst>
            </p:cNvPr>
            <p:cNvGrpSpPr/>
            <p:nvPr/>
          </p:nvGrpSpPr>
          <p:grpSpPr>
            <a:xfrm>
              <a:off x="7255569" y="3211745"/>
              <a:ext cx="4155381" cy="1639015"/>
              <a:chOff x="7395269" y="3351609"/>
              <a:chExt cx="3592562" cy="1639015"/>
            </a:xfrm>
          </p:grpSpPr>
          <p:sp>
            <p:nvSpPr>
              <p:cNvPr id="24" name="Google Shape;157;p18">
                <a:extLst>
                  <a:ext uri="{FF2B5EF4-FFF2-40B4-BE49-F238E27FC236}">
                    <a16:creationId xmlns:a16="http://schemas.microsoft.com/office/drawing/2014/main" id="{B4A84422-1622-8DDC-65DE-7E4B26A7A056}"/>
                  </a:ext>
                </a:extLst>
              </p:cNvPr>
              <p:cNvSpPr txBox="1"/>
              <p:nvPr/>
            </p:nvSpPr>
            <p:spPr>
              <a:xfrm>
                <a:off x="7395269" y="3351609"/>
                <a:ext cx="3592562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0" i="0" u="none" strike="noStrike" cap="none" dirty="0">
                    <a:solidFill>
                      <a:srgbClr val="4B5563"/>
                    </a:solidFill>
                    <a:latin typeface="Pretendard Medium" panose="02000603000000020004" pitchFamily="50" charset="-127"/>
                    <a:ea typeface="Pretendard Medium" panose="02000603000000020004" pitchFamily="50" charset="-127"/>
                    <a:cs typeface="Pretendard Medium" panose="02000603000000020004" pitchFamily="50" charset="-127"/>
                    <a:sym typeface="Arial"/>
                  </a:rPr>
                  <a:t>청년 (15~34세) 누구나</a:t>
                </a:r>
                <a:endParaRPr sz="24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endParaRPr>
              </a:p>
            </p:txBody>
          </p:sp>
          <p:sp>
            <p:nvSpPr>
              <p:cNvPr id="25" name="Google Shape;158;p18">
                <a:extLst>
                  <a:ext uri="{FF2B5EF4-FFF2-40B4-BE49-F238E27FC236}">
                    <a16:creationId xmlns:a16="http://schemas.microsoft.com/office/drawing/2014/main" id="{75DEBEBF-3A14-4DB1-4BED-563C819CDDB2}"/>
                  </a:ext>
                </a:extLst>
              </p:cNvPr>
              <p:cNvSpPr txBox="1"/>
              <p:nvPr/>
            </p:nvSpPr>
            <p:spPr>
              <a:xfrm>
                <a:off x="7395269" y="3924895"/>
                <a:ext cx="3592562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0" i="0" u="none" strike="noStrike" cap="none" dirty="0">
                    <a:solidFill>
                      <a:srgbClr val="4B5563"/>
                    </a:solidFill>
                    <a:latin typeface="Pretendard Medium" panose="02000603000000020004" pitchFamily="50" charset="-127"/>
                    <a:ea typeface="Pretendard Medium" panose="02000603000000020004" pitchFamily="50" charset="-127"/>
                    <a:cs typeface="Pretendard Medium" panose="02000603000000020004" pitchFamily="50" charset="-127"/>
                    <a:sym typeface="Arial"/>
                  </a:rPr>
                  <a:t>특정계층 (노숙인, 북한이탈주민 등)</a:t>
                </a:r>
                <a:endParaRPr sz="24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endParaRPr>
              </a:p>
            </p:txBody>
          </p:sp>
          <p:sp>
            <p:nvSpPr>
              <p:cNvPr id="26" name="Google Shape;159;p18">
                <a:extLst>
                  <a:ext uri="{FF2B5EF4-FFF2-40B4-BE49-F238E27FC236}">
                    <a16:creationId xmlns:a16="http://schemas.microsoft.com/office/drawing/2014/main" id="{04C54628-D3F8-EED8-026B-B96E9700A83C}"/>
                  </a:ext>
                </a:extLst>
              </p:cNvPr>
              <p:cNvSpPr txBox="1"/>
              <p:nvPr/>
            </p:nvSpPr>
            <p:spPr>
              <a:xfrm>
                <a:off x="7395269" y="4498181"/>
                <a:ext cx="3592562" cy="4924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0" tIns="0" rIns="0" bIns="0" anchor="t" anchorCtr="0">
                <a:spAutoFit/>
              </a:bodyPr>
              <a:lstStyle/>
              <a:p>
                <a:pPr marL="0" marR="0" lvl="0" indent="0" algn="l" rtl="0">
                  <a:lnSpc>
                    <a:spcPct val="160000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r>
                  <a:rPr lang="en-US" sz="2000" b="0" i="0" u="none" strike="noStrike" cap="none" dirty="0">
                    <a:solidFill>
                      <a:srgbClr val="4B5563"/>
                    </a:solidFill>
                    <a:latin typeface="Pretendard Medium" panose="02000603000000020004" pitchFamily="50" charset="-127"/>
                    <a:ea typeface="Pretendard Medium" panose="02000603000000020004" pitchFamily="50" charset="-127"/>
                    <a:cs typeface="Pretendard Medium" panose="02000603000000020004" pitchFamily="50" charset="-127"/>
                    <a:sym typeface="Arial"/>
                  </a:rPr>
                  <a:t>중장년 (35~69세, 중위소득 100% 이하)</a:t>
                </a:r>
                <a:endParaRPr sz="2400" dirty="0">
                  <a:latin typeface="Pretendard Medium" panose="02000603000000020004" pitchFamily="50" charset="-127"/>
                  <a:ea typeface="Pretendard Medium" panose="02000603000000020004" pitchFamily="50" charset="-127"/>
                  <a:cs typeface="Pretendard Medium" panose="02000603000000020004" pitchFamily="50" charset="-127"/>
                </a:endParaRPr>
              </a:p>
            </p:txBody>
          </p:sp>
        </p:grpSp>
        <p:pic>
          <p:nvPicPr>
            <p:cNvPr id="33" name="Google Shape;164;p18" descr="image.png">
              <a:extLst>
                <a:ext uri="{FF2B5EF4-FFF2-40B4-BE49-F238E27FC236}">
                  <a16:creationId xmlns:a16="http://schemas.microsoft.com/office/drawing/2014/main" id="{BB638BF0-E7D7-0C70-8330-C237F3A6F669}"/>
                </a:ext>
              </a:extLst>
            </p:cNvPr>
            <p:cNvPicPr preferRelativeResize="0"/>
            <p:nvPr/>
          </p:nvPicPr>
          <p:blipFill rotWithShape="1">
            <a:blip r:embed="rId6">
              <a:alphaModFix/>
            </a:blip>
            <a:srcRect/>
            <a:stretch/>
          </p:blipFill>
          <p:spPr>
            <a:xfrm>
              <a:off x="6844094" y="3328574"/>
              <a:ext cx="207466" cy="2244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4" name="Google Shape;165;p18" descr="image.png">
              <a:extLst>
                <a:ext uri="{FF2B5EF4-FFF2-40B4-BE49-F238E27FC236}">
                  <a16:creationId xmlns:a16="http://schemas.microsoft.com/office/drawing/2014/main" id="{CAC3F855-5E73-5F6F-FB54-E9FA4270D959}"/>
                </a:ext>
              </a:extLst>
            </p:cNvPr>
            <p:cNvPicPr preferRelativeResize="0"/>
            <p:nvPr/>
          </p:nvPicPr>
          <p:blipFill rotWithShape="1">
            <a:blip r:embed="rId7">
              <a:alphaModFix/>
            </a:blip>
            <a:srcRect/>
            <a:stretch/>
          </p:blipFill>
          <p:spPr>
            <a:xfrm>
              <a:off x="6844094" y="3901860"/>
              <a:ext cx="207466" cy="22443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35" name="Google Shape;166;p18" descr="image.png">
              <a:extLst>
                <a:ext uri="{FF2B5EF4-FFF2-40B4-BE49-F238E27FC236}">
                  <a16:creationId xmlns:a16="http://schemas.microsoft.com/office/drawing/2014/main" id="{1DA08BAE-80EF-6CEF-B966-A74FF21556E6}"/>
                </a:ext>
              </a:extLst>
            </p:cNvPr>
            <p:cNvPicPr preferRelativeResize="0"/>
            <p:nvPr/>
          </p:nvPicPr>
          <p:blipFill rotWithShape="1">
            <a:blip r:embed="rId8">
              <a:alphaModFix/>
            </a:blip>
            <a:srcRect/>
            <a:stretch/>
          </p:blipFill>
          <p:spPr>
            <a:xfrm>
              <a:off x="6844094" y="4475146"/>
              <a:ext cx="207466" cy="224431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5284251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8332A37-DEAA-5372-3FCD-738DE4AB1B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그룹 1">
            <a:extLst>
              <a:ext uri="{FF2B5EF4-FFF2-40B4-BE49-F238E27FC236}">
                <a16:creationId xmlns:a16="http://schemas.microsoft.com/office/drawing/2014/main" id="{BD2AD088-DEAE-AF73-E2F1-5600625D4409}"/>
              </a:ext>
            </a:extLst>
          </p:cNvPr>
          <p:cNvGrpSpPr/>
          <p:nvPr/>
        </p:nvGrpSpPr>
        <p:grpSpPr>
          <a:xfrm>
            <a:off x="637472" y="146407"/>
            <a:ext cx="6955213" cy="538630"/>
            <a:chOff x="637472" y="146407"/>
            <a:chExt cx="6955213" cy="538630"/>
          </a:xfrm>
        </p:grpSpPr>
        <p:sp>
          <p:nvSpPr>
            <p:cNvPr id="3" name="Google Shape;96;p14">
              <a:extLst>
                <a:ext uri="{FF2B5EF4-FFF2-40B4-BE49-F238E27FC236}">
                  <a16:creationId xmlns:a16="http://schemas.microsoft.com/office/drawing/2014/main" id="{F53F52BE-2812-1BBE-0B7C-4D0847566AFF}"/>
                </a:ext>
              </a:extLst>
            </p:cNvPr>
            <p:cNvSpPr txBox="1"/>
            <p:nvPr/>
          </p:nvSpPr>
          <p:spPr>
            <a:xfrm>
              <a:off x="996615" y="169500"/>
              <a:ext cx="6596070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altLang="en-US" sz="3200" b="1" dirty="0">
                  <a:solidFill>
                    <a:schemeClr val="bg1">
                      <a:lumMod val="75000"/>
                    </a:schemeClr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  <a:sym typeface="Arial"/>
                </a:rPr>
                <a:t>상세 자격 요건</a:t>
              </a:r>
              <a:endParaRPr sz="1000" dirty="0">
                <a:solidFill>
                  <a:schemeClr val="bg1">
                    <a:lumMod val="75000"/>
                  </a:schemeClr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endParaRPr>
            </a:p>
          </p:txBody>
        </p:sp>
        <p:sp>
          <p:nvSpPr>
            <p:cNvPr id="4" name="Google Shape;97;p14">
              <a:extLst>
                <a:ext uri="{FF2B5EF4-FFF2-40B4-BE49-F238E27FC236}">
                  <a16:creationId xmlns:a16="http://schemas.microsoft.com/office/drawing/2014/main" id="{62ECC9BC-0901-FA40-B77B-E1400D12CFAC}"/>
                </a:ext>
              </a:extLst>
            </p:cNvPr>
            <p:cNvSpPr/>
            <p:nvPr/>
          </p:nvSpPr>
          <p:spPr>
            <a:xfrm rot="5400000">
              <a:off x="415782" y="368097"/>
              <a:ext cx="538630" cy="95250"/>
            </a:xfrm>
            <a:prstGeom prst="rect">
              <a:avLst/>
            </a:prstGeom>
            <a:solidFill>
              <a:srgbClr val="0E6D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aphicFrame>
        <p:nvGraphicFramePr>
          <p:cNvPr id="5" name="표 4">
            <a:extLst>
              <a:ext uri="{FF2B5EF4-FFF2-40B4-BE49-F238E27FC236}">
                <a16:creationId xmlns:a16="http://schemas.microsoft.com/office/drawing/2014/main" id="{4F40537C-9629-147E-C460-359F1F35677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57995314"/>
              </p:ext>
            </p:extLst>
          </p:nvPr>
        </p:nvGraphicFramePr>
        <p:xfrm>
          <a:off x="732722" y="876693"/>
          <a:ext cx="11050788" cy="514703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6651">
                  <a:extLst>
                    <a:ext uri="{9D8B030D-6E8A-4147-A177-3AD203B41FA5}">
                      <a16:colId xmlns:a16="http://schemas.microsoft.com/office/drawing/2014/main" val="725822191"/>
                    </a:ext>
                  </a:extLst>
                </a:gridCol>
                <a:gridCol w="1819373">
                  <a:extLst>
                    <a:ext uri="{9D8B030D-6E8A-4147-A177-3AD203B41FA5}">
                      <a16:colId xmlns:a16="http://schemas.microsoft.com/office/drawing/2014/main" val="3000434484"/>
                    </a:ext>
                  </a:extLst>
                </a:gridCol>
                <a:gridCol w="1234912">
                  <a:extLst>
                    <a:ext uri="{9D8B030D-6E8A-4147-A177-3AD203B41FA5}">
                      <a16:colId xmlns:a16="http://schemas.microsoft.com/office/drawing/2014/main" val="3492305071"/>
                    </a:ext>
                  </a:extLst>
                </a:gridCol>
                <a:gridCol w="1875934">
                  <a:extLst>
                    <a:ext uri="{9D8B030D-6E8A-4147-A177-3AD203B41FA5}">
                      <a16:colId xmlns:a16="http://schemas.microsoft.com/office/drawing/2014/main" val="1138579752"/>
                    </a:ext>
                  </a:extLst>
                </a:gridCol>
                <a:gridCol w="1894787">
                  <a:extLst>
                    <a:ext uri="{9D8B030D-6E8A-4147-A177-3AD203B41FA5}">
                      <a16:colId xmlns:a16="http://schemas.microsoft.com/office/drawing/2014/main" val="2515639051"/>
                    </a:ext>
                  </a:extLst>
                </a:gridCol>
                <a:gridCol w="3139131">
                  <a:extLst>
                    <a:ext uri="{9D8B030D-6E8A-4147-A177-3AD203B41FA5}">
                      <a16:colId xmlns:a16="http://schemas.microsoft.com/office/drawing/2014/main" val="2768509260"/>
                    </a:ext>
                  </a:extLst>
                </a:gridCol>
              </a:tblGrid>
              <a:tr h="735291"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ln>
                            <a:noFill/>
                          </a:ln>
                          <a:latin typeface="Pretendard ExtraBold" panose="02000903000000020004" pitchFamily="50" charset="-127"/>
                          <a:ea typeface="Pretendard ExtraBold" panose="02000903000000020004" pitchFamily="50" charset="-127"/>
                          <a:cs typeface="Pretendard ExtraBold" panose="02000903000000020004" pitchFamily="50" charset="-127"/>
                        </a:rPr>
                        <a:t>구 분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ln>
                            <a:noFill/>
                          </a:ln>
                          <a:latin typeface="Pretendard ExtraBold" panose="02000903000000020004" pitchFamily="50" charset="-127"/>
                          <a:ea typeface="Pretendard ExtraBold" panose="02000903000000020004" pitchFamily="50" charset="-127"/>
                          <a:cs typeface="Pretendard ExtraBold" panose="02000903000000020004" pitchFamily="50" charset="-127"/>
                        </a:rPr>
                        <a:t>참여유형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ln>
                            <a:noFill/>
                          </a:ln>
                          <a:latin typeface="Pretendard ExtraBold" panose="02000903000000020004" pitchFamily="50" charset="-127"/>
                          <a:ea typeface="Pretendard ExtraBold" panose="02000903000000020004" pitchFamily="50" charset="-127"/>
                          <a:cs typeface="Pretendard ExtraBold" panose="02000903000000020004" pitchFamily="50" charset="-127"/>
                        </a:rPr>
                        <a:t>연  령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ln>
                            <a:noFill/>
                          </a:ln>
                          <a:latin typeface="Pretendard ExtraBold" panose="02000903000000020004" pitchFamily="50" charset="-127"/>
                          <a:ea typeface="Pretendard ExtraBold" panose="02000903000000020004" pitchFamily="50" charset="-127"/>
                          <a:cs typeface="Pretendard ExtraBold" panose="02000903000000020004" pitchFamily="50" charset="-127"/>
                        </a:rPr>
                        <a:t>가구단위 소득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ln>
                            <a:noFill/>
                          </a:ln>
                          <a:latin typeface="Pretendard ExtraBold" panose="02000903000000020004" pitchFamily="50" charset="-127"/>
                          <a:ea typeface="Pretendard ExtraBold" panose="02000903000000020004" pitchFamily="50" charset="-127"/>
                          <a:cs typeface="Pretendard ExtraBold" panose="02000903000000020004" pitchFamily="50" charset="-127"/>
                        </a:rPr>
                        <a:t>가구단위 재산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ln>
                            <a:noFill/>
                          </a:ln>
                          <a:latin typeface="Pretendard ExtraBold" panose="02000903000000020004" pitchFamily="50" charset="-127"/>
                          <a:ea typeface="Pretendard ExtraBold" panose="02000903000000020004" pitchFamily="50" charset="-127"/>
                          <a:cs typeface="Pretendard ExtraBold" panose="02000903000000020004" pitchFamily="50" charset="-127"/>
                        </a:rPr>
                        <a:t>취업 경험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0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9070362"/>
                  </a:ext>
                </a:extLst>
              </a:tr>
              <a:tr h="735291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n>
                            <a:noFill/>
                          </a:ln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I</a:t>
                      </a:r>
                      <a:r>
                        <a:rPr lang="ko-KR" altLang="en-US" sz="2000" dirty="0">
                          <a:ln>
                            <a:noFill/>
                          </a:ln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유형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ln>
                            <a:noFill/>
                          </a:ln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요건심사형</a:t>
                      </a:r>
                      <a:endParaRPr lang="ko-KR" altLang="en-US" dirty="0">
                        <a:ln>
                          <a:noFill/>
                        </a:ln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Pretendard Medium" panose="02000603000000020004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15~69</a:t>
                      </a:r>
                      <a:r>
                        <a:rPr lang="ko-KR" altLang="en-US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중위 </a:t>
                      </a:r>
                      <a:r>
                        <a:rPr lang="en-US" altLang="ko-KR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60%</a:t>
                      </a:r>
                      <a:r>
                        <a:rPr lang="ko-KR" altLang="en-US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이하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4</a:t>
                      </a:r>
                      <a:r>
                        <a:rPr lang="ko-KR" altLang="en-US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억</a:t>
                      </a:r>
                      <a:r>
                        <a:rPr lang="en-US" altLang="ko-KR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(</a:t>
                      </a:r>
                      <a:r>
                        <a:rPr lang="ko-KR" altLang="en-US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청년 </a:t>
                      </a:r>
                      <a:r>
                        <a:rPr lang="en-US" altLang="ko-KR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5</a:t>
                      </a:r>
                      <a:r>
                        <a:rPr lang="ko-KR" altLang="en-US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억</a:t>
                      </a:r>
                      <a:r>
                        <a:rPr lang="en-US" altLang="ko-KR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)</a:t>
                      </a:r>
                      <a:r>
                        <a:rPr lang="ko-KR" altLang="en-US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이하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2</a:t>
                      </a:r>
                      <a:r>
                        <a:rPr lang="ko-KR" altLang="en-US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년 내 </a:t>
                      </a:r>
                      <a:r>
                        <a:rPr lang="en-US" altLang="ko-KR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100</a:t>
                      </a:r>
                      <a:r>
                        <a:rPr lang="ko-KR" altLang="en-US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일</a:t>
                      </a:r>
                      <a:r>
                        <a:rPr lang="en-US" altLang="ko-KR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/ 800</a:t>
                      </a:r>
                      <a:r>
                        <a:rPr lang="ko-KR" altLang="en-US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시간 이상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95101159"/>
                  </a:ext>
                </a:extLst>
              </a:tr>
              <a:tr h="73529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ln>
                            <a:noFill/>
                          </a:ln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선발형</a:t>
                      </a:r>
                      <a:r>
                        <a:rPr lang="en-US" altLang="ko-KR" sz="2000" dirty="0">
                          <a:ln>
                            <a:noFill/>
                          </a:ln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(</a:t>
                      </a:r>
                      <a:r>
                        <a:rPr lang="ko-KR" altLang="en-US" sz="2000" dirty="0">
                          <a:ln>
                            <a:noFill/>
                          </a:ln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비경활</a:t>
                      </a:r>
                      <a:r>
                        <a:rPr lang="en-US" altLang="ko-KR" sz="2000" dirty="0">
                          <a:ln>
                            <a:noFill/>
                          </a:ln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)</a:t>
                      </a:r>
                      <a:endParaRPr lang="ko-KR" altLang="en-US" sz="2000" dirty="0">
                        <a:ln>
                          <a:noFill/>
                        </a:ln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Pretendard Medium" panose="02000603000000020004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4</a:t>
                      </a:r>
                      <a:r>
                        <a:rPr lang="ko-KR" altLang="en-US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억 이하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1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ko-KR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2</a:t>
                      </a:r>
                      <a:r>
                        <a:rPr lang="ko-KR" altLang="en-US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년 내 </a:t>
                      </a:r>
                      <a:r>
                        <a:rPr lang="en-US" altLang="ko-KR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100</a:t>
                      </a:r>
                      <a:r>
                        <a:rPr lang="ko-KR" altLang="en-US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일</a:t>
                      </a:r>
                      <a:r>
                        <a:rPr lang="en-US" altLang="ko-KR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/ 800</a:t>
                      </a:r>
                      <a:r>
                        <a:rPr lang="ko-KR" altLang="en-US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시간 미만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19467937"/>
                  </a:ext>
                </a:extLst>
              </a:tr>
              <a:tr h="73529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ln>
                            <a:noFill/>
                          </a:ln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선발형</a:t>
                      </a:r>
                      <a:r>
                        <a:rPr lang="en-US" altLang="ko-KR" sz="2000" dirty="0">
                          <a:ln>
                            <a:noFill/>
                          </a:ln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(</a:t>
                      </a:r>
                      <a:r>
                        <a:rPr lang="ko-KR" altLang="en-US" sz="2000" dirty="0">
                          <a:ln>
                            <a:noFill/>
                          </a:ln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청년</a:t>
                      </a:r>
                      <a:r>
                        <a:rPr lang="en-US" altLang="ko-KR" sz="2000" dirty="0">
                          <a:ln>
                            <a:noFill/>
                          </a:ln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)</a:t>
                      </a:r>
                      <a:endParaRPr lang="ko-KR" altLang="en-US" sz="2000" dirty="0">
                        <a:ln>
                          <a:noFill/>
                        </a:ln>
                        <a:latin typeface="Pretendard Medium" panose="02000603000000020004" pitchFamily="50" charset="-127"/>
                        <a:ea typeface="Pretendard Medium" panose="02000603000000020004" pitchFamily="50" charset="-127"/>
                        <a:cs typeface="Pretendard Medium" panose="02000603000000020004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15~34</a:t>
                      </a:r>
                      <a:r>
                        <a:rPr lang="ko-KR" altLang="en-US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중위 </a:t>
                      </a:r>
                      <a:r>
                        <a:rPr lang="en-US" altLang="ko-KR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120%</a:t>
                      </a:r>
                      <a:r>
                        <a:rPr lang="ko-KR" altLang="en-US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이하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5</a:t>
                      </a:r>
                      <a:r>
                        <a:rPr lang="ko-KR" altLang="en-US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억 이하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선발시 고려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8851696"/>
                  </a:ext>
                </a:extLst>
              </a:tr>
              <a:tr h="735291"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en-US" altLang="ko-KR" sz="2000" dirty="0">
                          <a:ln>
                            <a:noFill/>
                          </a:ln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II</a:t>
                      </a:r>
                      <a:r>
                        <a:rPr lang="ko-KR" altLang="en-US" sz="2000" dirty="0">
                          <a:ln>
                            <a:noFill/>
                          </a:ln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유형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ln>
                            <a:noFill/>
                          </a:ln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특정계층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15~69</a:t>
                      </a:r>
                      <a:r>
                        <a:rPr lang="ko-KR" altLang="en-US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소득 없음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재산 없음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rowSpan="3"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무관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170686428"/>
                  </a:ext>
                </a:extLst>
              </a:tr>
              <a:tr h="73529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ln>
                            <a:noFill/>
                          </a:ln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청년층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15~34</a:t>
                      </a:r>
                      <a:r>
                        <a:rPr lang="ko-KR" altLang="en-US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세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64982925"/>
                  </a:ext>
                </a:extLst>
              </a:tr>
              <a:tr h="735291"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sz="2000" dirty="0">
                          <a:ln>
                            <a:noFill/>
                          </a:ln>
                          <a:latin typeface="Pretendard Medium" panose="02000603000000020004" pitchFamily="50" charset="-127"/>
                          <a:ea typeface="Pretendard Medium" panose="02000603000000020004" pitchFamily="50" charset="-127"/>
                          <a:cs typeface="Pretendard Medium" panose="02000603000000020004" pitchFamily="50" charset="-127"/>
                        </a:rPr>
                        <a:t>중장년층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en-US" altLang="ko-KR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35~69</a:t>
                      </a:r>
                      <a:r>
                        <a:rPr lang="ko-KR" altLang="en-US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세</a:t>
                      </a:r>
                      <a:endParaRPr lang="en-US" altLang="ko-KR" dirty="0">
                        <a:ln>
                          <a:noFill/>
                        </a:ln>
                        <a:latin typeface="Pretendard Light" panose="02000403000000020004" pitchFamily="50" charset="-127"/>
                        <a:ea typeface="Pretendard Light" panose="02000403000000020004" pitchFamily="50" charset="-127"/>
                        <a:cs typeface="Pretendard Light" panose="02000403000000020004" pitchFamily="50" charset="-127"/>
                      </a:endParaRP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latinLnBrk="1"/>
                      <a:r>
                        <a:rPr lang="ko-KR" altLang="en-US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중위 </a:t>
                      </a:r>
                      <a:r>
                        <a:rPr lang="en-US" altLang="ko-KR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100%</a:t>
                      </a:r>
                      <a:r>
                        <a:rPr lang="ko-KR" altLang="en-US" dirty="0">
                          <a:ln>
                            <a:noFill/>
                          </a:ln>
                          <a:latin typeface="Pretendard Light" panose="02000403000000020004" pitchFamily="50" charset="-127"/>
                          <a:ea typeface="Pretendard Light" panose="02000403000000020004" pitchFamily="50" charset="-127"/>
                          <a:cs typeface="Pretendard Light" panose="02000403000000020004" pitchFamily="50" charset="-127"/>
                        </a:rPr>
                        <a:t>이하</a:t>
                      </a:r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vMerge="1">
                  <a:txBody>
                    <a:bodyPr/>
                    <a:lstStyle/>
                    <a:p>
                      <a:pPr algn="ctr" latinLnBrk="1"/>
                      <a:endParaRPr lang="ko-KR" altLang="en-US" dirty="0"/>
                    </a:p>
                  </a:txBody>
                  <a:tcPr anchor="ctr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89112203"/>
                  </a:ext>
                </a:extLst>
              </a:tr>
            </a:tbl>
          </a:graphicData>
        </a:graphic>
      </p:graphicFrame>
      <p:cxnSp>
        <p:nvCxnSpPr>
          <p:cNvPr id="9" name="직선 연결선 8">
            <a:extLst>
              <a:ext uri="{FF2B5EF4-FFF2-40B4-BE49-F238E27FC236}">
                <a16:creationId xmlns:a16="http://schemas.microsoft.com/office/drawing/2014/main" id="{877C408D-1DFC-CE14-5540-8C19B17528FA}"/>
              </a:ext>
            </a:extLst>
          </p:cNvPr>
          <p:cNvCxnSpPr>
            <a:cxnSpLocks/>
          </p:cNvCxnSpPr>
          <p:nvPr/>
        </p:nvCxnSpPr>
        <p:spPr>
          <a:xfrm>
            <a:off x="1809945" y="1584960"/>
            <a:ext cx="0" cy="4438770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1" name="직선 연결선 10">
            <a:extLst>
              <a:ext uri="{FF2B5EF4-FFF2-40B4-BE49-F238E27FC236}">
                <a16:creationId xmlns:a16="http://schemas.microsoft.com/office/drawing/2014/main" id="{BEFED43D-DEFB-69C7-3C88-B96EAD110700}"/>
              </a:ext>
            </a:extLst>
          </p:cNvPr>
          <p:cNvCxnSpPr>
            <a:cxnSpLocks/>
          </p:cNvCxnSpPr>
          <p:nvPr/>
        </p:nvCxnSpPr>
        <p:spPr>
          <a:xfrm>
            <a:off x="3608265" y="1584960"/>
            <a:ext cx="0" cy="4438770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2" name="직선 연결선 11">
            <a:extLst>
              <a:ext uri="{FF2B5EF4-FFF2-40B4-BE49-F238E27FC236}">
                <a16:creationId xmlns:a16="http://schemas.microsoft.com/office/drawing/2014/main" id="{3D7CF829-2505-8116-C892-BC3AAF9A855D}"/>
              </a:ext>
            </a:extLst>
          </p:cNvPr>
          <p:cNvCxnSpPr>
            <a:cxnSpLocks/>
          </p:cNvCxnSpPr>
          <p:nvPr/>
        </p:nvCxnSpPr>
        <p:spPr>
          <a:xfrm>
            <a:off x="4865565" y="1584960"/>
            <a:ext cx="0" cy="4438770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3" name="직선 연결선 12">
            <a:extLst>
              <a:ext uri="{FF2B5EF4-FFF2-40B4-BE49-F238E27FC236}">
                <a16:creationId xmlns:a16="http://schemas.microsoft.com/office/drawing/2014/main" id="{4281974D-9A63-CA53-4CEB-2948C43D3524}"/>
              </a:ext>
            </a:extLst>
          </p:cNvPr>
          <p:cNvCxnSpPr>
            <a:cxnSpLocks/>
          </p:cNvCxnSpPr>
          <p:nvPr/>
        </p:nvCxnSpPr>
        <p:spPr>
          <a:xfrm>
            <a:off x="6740085" y="1584960"/>
            <a:ext cx="0" cy="4438770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FFAF1EDB-940D-2029-1436-C22A9C2A0DDF}"/>
              </a:ext>
            </a:extLst>
          </p:cNvPr>
          <p:cNvCxnSpPr>
            <a:cxnSpLocks/>
          </p:cNvCxnSpPr>
          <p:nvPr/>
        </p:nvCxnSpPr>
        <p:spPr>
          <a:xfrm>
            <a:off x="8637465" y="1584960"/>
            <a:ext cx="0" cy="4438770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5" name="직선 연결선 14">
            <a:extLst>
              <a:ext uri="{FF2B5EF4-FFF2-40B4-BE49-F238E27FC236}">
                <a16:creationId xmlns:a16="http://schemas.microsoft.com/office/drawing/2014/main" id="{D217EA20-90A3-2EEE-2521-324FF087FE54}"/>
              </a:ext>
            </a:extLst>
          </p:cNvPr>
          <p:cNvCxnSpPr>
            <a:cxnSpLocks/>
          </p:cNvCxnSpPr>
          <p:nvPr/>
        </p:nvCxnSpPr>
        <p:spPr>
          <a:xfrm>
            <a:off x="11775890" y="1584960"/>
            <a:ext cx="0" cy="4438770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16" name="직선 연결선 15">
            <a:extLst>
              <a:ext uri="{FF2B5EF4-FFF2-40B4-BE49-F238E27FC236}">
                <a16:creationId xmlns:a16="http://schemas.microsoft.com/office/drawing/2014/main" id="{54329019-E40D-0D71-05E1-9D5B385FCF7F}"/>
              </a:ext>
            </a:extLst>
          </p:cNvPr>
          <p:cNvCxnSpPr>
            <a:cxnSpLocks/>
          </p:cNvCxnSpPr>
          <p:nvPr/>
        </p:nvCxnSpPr>
        <p:spPr>
          <a:xfrm>
            <a:off x="685097" y="3802380"/>
            <a:ext cx="11090793" cy="0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22" name="직선 연결선 21">
            <a:extLst>
              <a:ext uri="{FF2B5EF4-FFF2-40B4-BE49-F238E27FC236}">
                <a16:creationId xmlns:a16="http://schemas.microsoft.com/office/drawing/2014/main" id="{BA8254B3-9802-C40E-82A6-2DFA0628076D}"/>
              </a:ext>
            </a:extLst>
          </p:cNvPr>
          <p:cNvCxnSpPr>
            <a:cxnSpLocks/>
          </p:cNvCxnSpPr>
          <p:nvPr/>
        </p:nvCxnSpPr>
        <p:spPr>
          <a:xfrm>
            <a:off x="685097" y="6023730"/>
            <a:ext cx="11090793" cy="0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38" name="직선 연결선 37">
            <a:extLst>
              <a:ext uri="{FF2B5EF4-FFF2-40B4-BE49-F238E27FC236}">
                <a16:creationId xmlns:a16="http://schemas.microsoft.com/office/drawing/2014/main" id="{AE10F613-C53A-21FF-D911-67E003401810}"/>
              </a:ext>
            </a:extLst>
          </p:cNvPr>
          <p:cNvCxnSpPr>
            <a:cxnSpLocks/>
          </p:cNvCxnSpPr>
          <p:nvPr/>
        </p:nvCxnSpPr>
        <p:spPr>
          <a:xfrm>
            <a:off x="1809945" y="5290305"/>
            <a:ext cx="4930140" cy="0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0" name="직선 연결선 39">
            <a:extLst>
              <a:ext uri="{FF2B5EF4-FFF2-40B4-BE49-F238E27FC236}">
                <a16:creationId xmlns:a16="http://schemas.microsoft.com/office/drawing/2014/main" id="{F8DE8382-14D1-058B-2371-3373722B3325}"/>
              </a:ext>
            </a:extLst>
          </p:cNvPr>
          <p:cNvCxnSpPr>
            <a:cxnSpLocks/>
          </p:cNvCxnSpPr>
          <p:nvPr/>
        </p:nvCxnSpPr>
        <p:spPr>
          <a:xfrm>
            <a:off x="1809945" y="4537830"/>
            <a:ext cx="3055620" cy="0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4" name="직선 연결선 43">
            <a:extLst>
              <a:ext uri="{FF2B5EF4-FFF2-40B4-BE49-F238E27FC236}">
                <a16:creationId xmlns:a16="http://schemas.microsoft.com/office/drawing/2014/main" id="{A8E5FA23-B55C-453D-C900-D5192F0BA2B1}"/>
              </a:ext>
            </a:extLst>
          </p:cNvPr>
          <p:cNvCxnSpPr>
            <a:cxnSpLocks/>
          </p:cNvCxnSpPr>
          <p:nvPr/>
        </p:nvCxnSpPr>
        <p:spPr>
          <a:xfrm>
            <a:off x="1809945" y="3080505"/>
            <a:ext cx="9965945" cy="0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46" name="직선 연결선 45">
            <a:extLst>
              <a:ext uri="{FF2B5EF4-FFF2-40B4-BE49-F238E27FC236}">
                <a16:creationId xmlns:a16="http://schemas.microsoft.com/office/drawing/2014/main" id="{D021AD13-114B-9065-1F91-EB431C6EBDE2}"/>
              </a:ext>
            </a:extLst>
          </p:cNvPr>
          <p:cNvCxnSpPr>
            <a:cxnSpLocks/>
          </p:cNvCxnSpPr>
          <p:nvPr/>
        </p:nvCxnSpPr>
        <p:spPr>
          <a:xfrm>
            <a:off x="1809945" y="2347080"/>
            <a:ext cx="1798320" cy="0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0" name="직선 연결선 49">
            <a:extLst>
              <a:ext uri="{FF2B5EF4-FFF2-40B4-BE49-F238E27FC236}">
                <a16:creationId xmlns:a16="http://schemas.microsoft.com/office/drawing/2014/main" id="{3725C880-0149-C5C7-9903-17C8E0C3036A}"/>
              </a:ext>
            </a:extLst>
          </p:cNvPr>
          <p:cNvCxnSpPr>
            <a:cxnSpLocks/>
          </p:cNvCxnSpPr>
          <p:nvPr/>
        </p:nvCxnSpPr>
        <p:spPr>
          <a:xfrm>
            <a:off x="6740085" y="2347080"/>
            <a:ext cx="5035805" cy="0"/>
          </a:xfrm>
          <a:prstGeom prst="line">
            <a:avLst/>
          </a:prstGeom>
          <a:ln>
            <a:solidFill>
              <a:srgbClr val="008080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2" name="직선 연결선 51">
            <a:extLst>
              <a:ext uri="{FF2B5EF4-FFF2-40B4-BE49-F238E27FC236}">
                <a16:creationId xmlns:a16="http://schemas.microsoft.com/office/drawing/2014/main" id="{B0BF0CD3-6140-5316-2BD6-E6C505DB95B3}"/>
              </a:ext>
            </a:extLst>
          </p:cNvPr>
          <p:cNvCxnSpPr>
            <a:cxnSpLocks/>
          </p:cNvCxnSpPr>
          <p:nvPr/>
        </p:nvCxnSpPr>
        <p:spPr>
          <a:xfrm>
            <a:off x="1809945" y="876693"/>
            <a:ext cx="0" cy="70826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5" name="직선 연결선 54">
            <a:extLst>
              <a:ext uri="{FF2B5EF4-FFF2-40B4-BE49-F238E27FC236}">
                <a16:creationId xmlns:a16="http://schemas.microsoft.com/office/drawing/2014/main" id="{DE963C59-9AB8-B6BB-E137-64632DF99B38}"/>
              </a:ext>
            </a:extLst>
          </p:cNvPr>
          <p:cNvCxnSpPr>
            <a:cxnSpLocks/>
          </p:cNvCxnSpPr>
          <p:nvPr/>
        </p:nvCxnSpPr>
        <p:spPr>
          <a:xfrm>
            <a:off x="3608265" y="876693"/>
            <a:ext cx="0" cy="70826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6" name="직선 연결선 55">
            <a:extLst>
              <a:ext uri="{FF2B5EF4-FFF2-40B4-BE49-F238E27FC236}">
                <a16:creationId xmlns:a16="http://schemas.microsoft.com/office/drawing/2014/main" id="{B9473F6E-3E6D-E75D-3ED4-93E5C27230E5}"/>
              </a:ext>
            </a:extLst>
          </p:cNvPr>
          <p:cNvCxnSpPr>
            <a:cxnSpLocks/>
          </p:cNvCxnSpPr>
          <p:nvPr/>
        </p:nvCxnSpPr>
        <p:spPr>
          <a:xfrm>
            <a:off x="4865565" y="876693"/>
            <a:ext cx="0" cy="70826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7" name="직선 연결선 56">
            <a:extLst>
              <a:ext uri="{FF2B5EF4-FFF2-40B4-BE49-F238E27FC236}">
                <a16:creationId xmlns:a16="http://schemas.microsoft.com/office/drawing/2014/main" id="{F0B3B2C0-A0B1-EEE1-6DC1-987552F9466B}"/>
              </a:ext>
            </a:extLst>
          </p:cNvPr>
          <p:cNvCxnSpPr>
            <a:cxnSpLocks/>
          </p:cNvCxnSpPr>
          <p:nvPr/>
        </p:nvCxnSpPr>
        <p:spPr>
          <a:xfrm>
            <a:off x="6747900" y="876693"/>
            <a:ext cx="0" cy="70826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  <p:cxnSp>
        <p:nvCxnSpPr>
          <p:cNvPr id="58" name="직선 연결선 57">
            <a:extLst>
              <a:ext uri="{FF2B5EF4-FFF2-40B4-BE49-F238E27FC236}">
                <a16:creationId xmlns:a16="http://schemas.microsoft.com/office/drawing/2014/main" id="{DB0BF1B1-EA4B-24FD-0EF2-1E14357E7786}"/>
              </a:ext>
            </a:extLst>
          </p:cNvPr>
          <p:cNvCxnSpPr>
            <a:cxnSpLocks/>
          </p:cNvCxnSpPr>
          <p:nvPr/>
        </p:nvCxnSpPr>
        <p:spPr>
          <a:xfrm>
            <a:off x="8637465" y="876693"/>
            <a:ext cx="0" cy="708267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73376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10BDC0-BD89-5A2D-307A-9F75220553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사각형: 둥근 모서리 4">
            <a:extLst>
              <a:ext uri="{FF2B5EF4-FFF2-40B4-BE49-F238E27FC236}">
                <a16:creationId xmlns:a16="http://schemas.microsoft.com/office/drawing/2014/main" id="{2380D1FB-9216-8D1B-6BB1-DEDB82640153}"/>
              </a:ext>
            </a:extLst>
          </p:cNvPr>
          <p:cNvSpPr/>
          <p:nvPr/>
        </p:nvSpPr>
        <p:spPr>
          <a:xfrm>
            <a:off x="3512245" y="4776521"/>
            <a:ext cx="5167508" cy="1300448"/>
          </a:xfrm>
          <a:prstGeom prst="roundRect">
            <a:avLst>
              <a:gd name="adj" fmla="val 9329"/>
            </a:avLst>
          </a:prstGeom>
          <a:solidFill>
            <a:srgbClr val="0E6D62">
              <a:alpha val="10000"/>
            </a:srgbClr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grpSp>
        <p:nvGrpSpPr>
          <p:cNvPr id="12" name="그룹 11">
            <a:extLst>
              <a:ext uri="{FF2B5EF4-FFF2-40B4-BE49-F238E27FC236}">
                <a16:creationId xmlns:a16="http://schemas.microsoft.com/office/drawing/2014/main" id="{E5EA76C8-1137-2D0C-C012-0186295E6A98}"/>
              </a:ext>
            </a:extLst>
          </p:cNvPr>
          <p:cNvGrpSpPr/>
          <p:nvPr/>
        </p:nvGrpSpPr>
        <p:grpSpPr>
          <a:xfrm>
            <a:off x="637472" y="146407"/>
            <a:ext cx="6955213" cy="538630"/>
            <a:chOff x="637472" y="146407"/>
            <a:chExt cx="6955213" cy="538630"/>
          </a:xfrm>
        </p:grpSpPr>
        <p:sp>
          <p:nvSpPr>
            <p:cNvPr id="13" name="Google Shape;96;p14">
              <a:extLst>
                <a:ext uri="{FF2B5EF4-FFF2-40B4-BE49-F238E27FC236}">
                  <a16:creationId xmlns:a16="http://schemas.microsoft.com/office/drawing/2014/main" id="{C5B6FDD2-73B7-DF6B-BA6A-1141CAA25417}"/>
                </a:ext>
              </a:extLst>
            </p:cNvPr>
            <p:cNvSpPr txBox="1"/>
            <p:nvPr/>
          </p:nvSpPr>
          <p:spPr>
            <a:xfrm>
              <a:off x="996615" y="169500"/>
              <a:ext cx="6596070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altLang="en-US" sz="3200" b="1" dirty="0">
                  <a:solidFill>
                    <a:schemeClr val="bg1">
                      <a:lumMod val="75000"/>
                    </a:schemeClr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  <a:sym typeface="Arial"/>
                </a:rPr>
                <a:t>지원 혜택 </a:t>
              </a:r>
              <a:r>
                <a:rPr lang="en-US" altLang="ko-KR" sz="3200" b="1" dirty="0">
                  <a:solidFill>
                    <a:schemeClr val="bg1">
                      <a:lumMod val="75000"/>
                    </a:schemeClr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  <a:sym typeface="Arial"/>
                </a:rPr>
                <a:t>(1</a:t>
              </a:r>
              <a:r>
                <a:rPr lang="ko-KR" altLang="en-US" sz="3200" b="1" dirty="0">
                  <a:solidFill>
                    <a:schemeClr val="bg1">
                      <a:lumMod val="75000"/>
                    </a:schemeClr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  <a:sym typeface="Arial"/>
                </a:rPr>
                <a:t>유형</a:t>
              </a:r>
              <a:r>
                <a:rPr lang="en-US" altLang="ko-KR" sz="3200" b="1" dirty="0">
                  <a:solidFill>
                    <a:schemeClr val="bg1">
                      <a:lumMod val="75000"/>
                    </a:schemeClr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  <a:sym typeface="Arial"/>
                </a:rPr>
                <a:t>)</a:t>
              </a:r>
              <a:endParaRPr sz="1000" dirty="0">
                <a:solidFill>
                  <a:schemeClr val="bg1">
                    <a:lumMod val="75000"/>
                  </a:schemeClr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endParaRPr>
            </a:p>
          </p:txBody>
        </p:sp>
        <p:sp>
          <p:nvSpPr>
            <p:cNvPr id="14" name="Google Shape;97;p14">
              <a:extLst>
                <a:ext uri="{FF2B5EF4-FFF2-40B4-BE49-F238E27FC236}">
                  <a16:creationId xmlns:a16="http://schemas.microsoft.com/office/drawing/2014/main" id="{8AA4D69D-F527-71E1-2A02-C4EF3C67760F}"/>
                </a:ext>
              </a:extLst>
            </p:cNvPr>
            <p:cNvSpPr/>
            <p:nvPr/>
          </p:nvSpPr>
          <p:spPr>
            <a:xfrm rot="5400000">
              <a:off x="415782" y="368097"/>
              <a:ext cx="538630" cy="95250"/>
            </a:xfrm>
            <a:prstGeom prst="rect">
              <a:avLst/>
            </a:prstGeom>
            <a:solidFill>
              <a:srgbClr val="0E6D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192;p20">
            <a:extLst>
              <a:ext uri="{FF2B5EF4-FFF2-40B4-BE49-F238E27FC236}">
                <a16:creationId xmlns:a16="http://schemas.microsoft.com/office/drawing/2014/main" id="{434A0832-CC3B-7161-8BE3-075A247B0C36}"/>
              </a:ext>
            </a:extLst>
          </p:cNvPr>
          <p:cNvSpPr txBox="1"/>
          <p:nvPr/>
        </p:nvSpPr>
        <p:spPr>
          <a:xfrm>
            <a:off x="79375" y="1744402"/>
            <a:ext cx="5286375" cy="176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dirty="0">
                <a:solidFill>
                  <a:srgbClr val="00808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6</a:t>
            </a:r>
            <a:r>
              <a:rPr lang="en-US" sz="11500" b="1" i="0" u="none" strike="noStrike" cap="none" dirty="0">
                <a:solidFill>
                  <a:srgbClr val="00808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0만원</a:t>
            </a:r>
            <a:endParaRPr sz="1600" dirty="0"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3" name="Google Shape;193;p20">
            <a:extLst>
              <a:ext uri="{FF2B5EF4-FFF2-40B4-BE49-F238E27FC236}">
                <a16:creationId xmlns:a16="http://schemas.microsoft.com/office/drawing/2014/main" id="{8F0B62C1-F423-CBF5-944D-105D58F3780B}"/>
              </a:ext>
            </a:extLst>
          </p:cNvPr>
          <p:cNvSpPr txBox="1"/>
          <p:nvPr/>
        </p:nvSpPr>
        <p:spPr>
          <a:xfrm>
            <a:off x="631824" y="1411586"/>
            <a:ext cx="418147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200" b="0" i="0" u="none" strike="noStrike" cap="none" dirty="0">
                <a:solidFill>
                  <a:srgbClr val="4B5563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구직촉진수당 (6개월)</a:t>
            </a:r>
            <a:endParaRPr sz="24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4" name="Google Shape;194;p20">
            <a:extLst>
              <a:ext uri="{FF2B5EF4-FFF2-40B4-BE49-F238E27FC236}">
                <a16:creationId xmlns:a16="http://schemas.microsoft.com/office/drawing/2014/main" id="{06126677-8F32-F574-DA42-FB3731D52811}"/>
              </a:ext>
            </a:extLst>
          </p:cNvPr>
          <p:cNvSpPr txBox="1"/>
          <p:nvPr/>
        </p:nvSpPr>
        <p:spPr>
          <a:xfrm>
            <a:off x="5365751" y="2180617"/>
            <a:ext cx="6042818" cy="73866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 i="0" u="none" strike="noStrike" cap="none" dirty="0">
                <a:solidFill>
                  <a:srgbClr val="00808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+   부양가족 수당 지원</a:t>
            </a:r>
            <a:endParaRPr sz="40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10" name="Google Shape;195;p20">
            <a:extLst>
              <a:ext uri="{FF2B5EF4-FFF2-40B4-BE49-F238E27FC236}">
                <a16:creationId xmlns:a16="http://schemas.microsoft.com/office/drawing/2014/main" id="{D61D5F03-E8D8-E5E0-8719-D1ADE08A9418}"/>
              </a:ext>
            </a:extLst>
          </p:cNvPr>
          <p:cNvSpPr txBox="1"/>
          <p:nvPr/>
        </p:nvSpPr>
        <p:spPr>
          <a:xfrm>
            <a:off x="6207125" y="2922358"/>
            <a:ext cx="5550693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4B5563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부양가족 1인당 </a:t>
            </a:r>
            <a:r>
              <a:rPr lang="en-US" sz="2800" b="1" i="0" u="none" strike="noStrike" cap="none" dirty="0">
                <a:solidFill>
                  <a:srgbClr val="4B5563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10만원</a:t>
            </a:r>
            <a:r>
              <a:rPr lang="en-US" sz="2800" b="0" i="0" u="none" strike="noStrike" cap="none" dirty="0">
                <a:solidFill>
                  <a:srgbClr val="4B5563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 추가 지급</a:t>
            </a:r>
            <a:endParaRPr sz="32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15" name="Google Shape;196;p20">
            <a:extLst>
              <a:ext uri="{FF2B5EF4-FFF2-40B4-BE49-F238E27FC236}">
                <a16:creationId xmlns:a16="http://schemas.microsoft.com/office/drawing/2014/main" id="{8DF3B491-47E0-4C02-A628-E700B8E7472F}"/>
              </a:ext>
            </a:extLst>
          </p:cNvPr>
          <p:cNvSpPr txBox="1"/>
          <p:nvPr/>
        </p:nvSpPr>
        <p:spPr>
          <a:xfrm>
            <a:off x="6207125" y="3471939"/>
            <a:ext cx="5550693" cy="6894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6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 b="0" i="0" u="none" strike="noStrike" cap="none" dirty="0">
                <a:solidFill>
                  <a:srgbClr val="4B5563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(18세 이하, 70세 이상, 중증장애인 등)</a:t>
            </a:r>
            <a:endParaRPr sz="32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16" name="Google Shape;197;p20">
            <a:extLst>
              <a:ext uri="{FF2B5EF4-FFF2-40B4-BE49-F238E27FC236}">
                <a16:creationId xmlns:a16="http://schemas.microsoft.com/office/drawing/2014/main" id="{7DB7ED3B-C0CE-A58C-DBBD-098BFF555142}"/>
              </a:ext>
            </a:extLst>
          </p:cNvPr>
          <p:cNvSpPr txBox="1"/>
          <p:nvPr/>
        </p:nvSpPr>
        <p:spPr>
          <a:xfrm>
            <a:off x="3452812" y="5032791"/>
            <a:ext cx="5286375" cy="787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99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3200" b="1" i="0" u="none" strike="noStrike" cap="none" dirty="0">
                <a:solidFill>
                  <a:srgbClr val="00808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최대 </a:t>
            </a:r>
            <a:r>
              <a:rPr lang="en-US" sz="3200" b="1" i="0" u="none" strike="noStrike" cap="none" dirty="0">
                <a:solidFill>
                  <a:srgbClr val="00808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월 100만원 지원 가능</a:t>
            </a:r>
            <a:endParaRPr sz="28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pic>
        <p:nvPicPr>
          <p:cNvPr id="6" name="그래픽 5" descr="별 단색으로 채워진">
            <a:extLst>
              <a:ext uri="{FF2B5EF4-FFF2-40B4-BE49-F238E27FC236}">
                <a16:creationId xmlns:a16="http://schemas.microsoft.com/office/drawing/2014/main" id="{88524EBD-52A5-4004-8DC2-D8D2FC2EC7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36439" y="4242063"/>
            <a:ext cx="662594" cy="66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417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1ED5C2-8DE8-973F-849F-CC47D6B8C4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>
            <a:extLst>
              <a:ext uri="{FF2B5EF4-FFF2-40B4-BE49-F238E27FC236}">
                <a16:creationId xmlns:a16="http://schemas.microsoft.com/office/drawing/2014/main" id="{CBFFDC27-87A8-BDA1-4298-30AFBCB79140}"/>
              </a:ext>
            </a:extLst>
          </p:cNvPr>
          <p:cNvGrpSpPr/>
          <p:nvPr/>
        </p:nvGrpSpPr>
        <p:grpSpPr>
          <a:xfrm>
            <a:off x="637472" y="146407"/>
            <a:ext cx="6955213" cy="538630"/>
            <a:chOff x="637472" y="146407"/>
            <a:chExt cx="6955213" cy="538630"/>
          </a:xfrm>
        </p:grpSpPr>
        <p:sp>
          <p:nvSpPr>
            <p:cNvPr id="13" name="Google Shape;96;p14">
              <a:extLst>
                <a:ext uri="{FF2B5EF4-FFF2-40B4-BE49-F238E27FC236}">
                  <a16:creationId xmlns:a16="http://schemas.microsoft.com/office/drawing/2014/main" id="{0804528A-DE59-7F65-413C-65F36C155ABA}"/>
                </a:ext>
              </a:extLst>
            </p:cNvPr>
            <p:cNvSpPr txBox="1"/>
            <p:nvPr/>
          </p:nvSpPr>
          <p:spPr>
            <a:xfrm>
              <a:off x="996615" y="169500"/>
              <a:ext cx="6596070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altLang="en-US" sz="3200" b="1" dirty="0">
                  <a:solidFill>
                    <a:schemeClr val="bg1">
                      <a:lumMod val="75000"/>
                    </a:schemeClr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  <a:sym typeface="Arial"/>
                </a:rPr>
                <a:t>지원 혜택 </a:t>
              </a:r>
              <a:r>
                <a:rPr lang="en-US" altLang="ko-KR" sz="3200" b="1" dirty="0">
                  <a:solidFill>
                    <a:schemeClr val="bg1">
                      <a:lumMod val="75000"/>
                    </a:schemeClr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  <a:sym typeface="Arial"/>
                </a:rPr>
                <a:t>(2</a:t>
              </a:r>
              <a:r>
                <a:rPr lang="ko-KR" altLang="en-US" sz="3200" b="1" dirty="0">
                  <a:solidFill>
                    <a:schemeClr val="bg1">
                      <a:lumMod val="75000"/>
                    </a:schemeClr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  <a:sym typeface="Arial"/>
                </a:rPr>
                <a:t>유형</a:t>
              </a:r>
              <a:r>
                <a:rPr lang="en-US" altLang="ko-KR" sz="3200" b="1" dirty="0">
                  <a:solidFill>
                    <a:schemeClr val="bg1">
                      <a:lumMod val="75000"/>
                    </a:schemeClr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  <a:sym typeface="Arial"/>
                </a:rPr>
                <a:t>)</a:t>
              </a:r>
              <a:endParaRPr sz="1000" dirty="0">
                <a:solidFill>
                  <a:schemeClr val="bg1">
                    <a:lumMod val="75000"/>
                  </a:schemeClr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endParaRPr>
            </a:p>
          </p:txBody>
        </p:sp>
        <p:sp>
          <p:nvSpPr>
            <p:cNvPr id="14" name="Google Shape;97;p14">
              <a:extLst>
                <a:ext uri="{FF2B5EF4-FFF2-40B4-BE49-F238E27FC236}">
                  <a16:creationId xmlns:a16="http://schemas.microsoft.com/office/drawing/2014/main" id="{17BA6B0F-2D38-38F3-35C2-8D40C468BE33}"/>
                </a:ext>
              </a:extLst>
            </p:cNvPr>
            <p:cNvSpPr/>
            <p:nvPr/>
          </p:nvSpPr>
          <p:spPr>
            <a:xfrm rot="5400000">
              <a:off x="415782" y="368097"/>
              <a:ext cx="538630" cy="95250"/>
            </a:xfrm>
            <a:prstGeom prst="rect">
              <a:avLst/>
            </a:prstGeom>
            <a:solidFill>
              <a:srgbClr val="0E6D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" name="Google Shape;192;p20">
            <a:extLst>
              <a:ext uri="{FF2B5EF4-FFF2-40B4-BE49-F238E27FC236}">
                <a16:creationId xmlns:a16="http://schemas.microsoft.com/office/drawing/2014/main" id="{61982DBF-0AE4-F3C3-37A9-CC022B9C6449}"/>
              </a:ext>
            </a:extLst>
          </p:cNvPr>
          <p:cNvSpPr txBox="1"/>
          <p:nvPr/>
        </p:nvSpPr>
        <p:spPr>
          <a:xfrm>
            <a:off x="396875" y="1744402"/>
            <a:ext cx="7324725" cy="17697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1500" b="1" dirty="0">
                <a:solidFill>
                  <a:srgbClr val="00808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15~20</a:t>
            </a:r>
            <a:r>
              <a:rPr lang="en-US" sz="11500" b="1" i="0" u="none" strike="noStrike" cap="none" dirty="0">
                <a:solidFill>
                  <a:srgbClr val="008080"/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  <a:sym typeface="Arial"/>
              </a:rPr>
              <a:t>만원</a:t>
            </a:r>
            <a:endParaRPr sz="1600" dirty="0">
              <a:latin typeface="Pretendard ExtraBold" panose="02000903000000020004" pitchFamily="50" charset="-127"/>
              <a:ea typeface="Pretendard ExtraBold" panose="02000903000000020004" pitchFamily="50" charset="-127"/>
              <a:cs typeface="Pretendard ExtraBold" panose="02000903000000020004" pitchFamily="50" charset="-127"/>
            </a:endParaRPr>
          </a:p>
        </p:txBody>
      </p:sp>
      <p:sp>
        <p:nvSpPr>
          <p:cNvPr id="3" name="Google Shape;193;p20">
            <a:extLst>
              <a:ext uri="{FF2B5EF4-FFF2-40B4-BE49-F238E27FC236}">
                <a16:creationId xmlns:a16="http://schemas.microsoft.com/office/drawing/2014/main" id="{FF8DE2D1-A15B-05B8-1D0D-47B41017403A}"/>
              </a:ext>
            </a:extLst>
          </p:cNvPr>
          <p:cNvSpPr txBox="1"/>
          <p:nvPr/>
        </p:nvSpPr>
        <p:spPr>
          <a:xfrm>
            <a:off x="-1327151" y="1498180"/>
            <a:ext cx="5286375" cy="4924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3200" b="0" i="0" u="none" strike="noStrike" cap="none" dirty="0">
                <a:solidFill>
                  <a:srgbClr val="4B5563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참여수당</a:t>
            </a:r>
            <a:endParaRPr sz="24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16" name="Google Shape;197;p20">
            <a:extLst>
              <a:ext uri="{FF2B5EF4-FFF2-40B4-BE49-F238E27FC236}">
                <a16:creationId xmlns:a16="http://schemas.microsoft.com/office/drawing/2014/main" id="{D35F4691-A03A-1C38-5B70-A7CE42FE94FB}"/>
              </a:ext>
            </a:extLst>
          </p:cNvPr>
          <p:cNvSpPr txBox="1"/>
          <p:nvPr/>
        </p:nvSpPr>
        <p:spPr>
          <a:xfrm>
            <a:off x="3452812" y="5032791"/>
            <a:ext cx="5286375" cy="78790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5995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3200" b="1" dirty="0">
                <a:solidFill>
                  <a:srgbClr val="00808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참여장려수당 최대 </a:t>
            </a:r>
            <a:r>
              <a:rPr lang="en-US" altLang="ko-KR" sz="3200" b="1" dirty="0">
                <a:solidFill>
                  <a:srgbClr val="00808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10</a:t>
            </a:r>
            <a:r>
              <a:rPr lang="ko-KR" altLang="en-US" sz="3200" b="1" dirty="0">
                <a:solidFill>
                  <a:srgbClr val="008080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만원 지급</a:t>
            </a:r>
            <a:endParaRPr sz="28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4" name="사각형: 둥근 모서리 3">
            <a:extLst>
              <a:ext uri="{FF2B5EF4-FFF2-40B4-BE49-F238E27FC236}">
                <a16:creationId xmlns:a16="http://schemas.microsoft.com/office/drawing/2014/main" id="{4E8BFE48-56C3-E20D-CC2A-DEBB22371215}"/>
              </a:ext>
            </a:extLst>
          </p:cNvPr>
          <p:cNvSpPr/>
          <p:nvPr/>
        </p:nvSpPr>
        <p:spPr>
          <a:xfrm>
            <a:off x="3227107" y="4776521"/>
            <a:ext cx="5737784" cy="1300448"/>
          </a:xfrm>
          <a:prstGeom prst="roundRect">
            <a:avLst>
              <a:gd name="adj" fmla="val 9329"/>
            </a:avLst>
          </a:prstGeom>
          <a:solidFill>
            <a:srgbClr val="0E6D62">
              <a:alpha val="10000"/>
            </a:srgbClr>
          </a:solidFill>
          <a:ln>
            <a:solidFill>
              <a:srgbClr val="00808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래픽 4" descr="별 단색으로 채워진">
            <a:extLst>
              <a:ext uri="{FF2B5EF4-FFF2-40B4-BE49-F238E27FC236}">
                <a16:creationId xmlns:a16="http://schemas.microsoft.com/office/drawing/2014/main" id="{A65E23E3-66F6-A5BA-65E0-FC23B22629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2790218" y="4242063"/>
            <a:ext cx="662594" cy="662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678444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0718366-AD0C-4D82-499B-DE09931BD8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>
            <a:extLst>
              <a:ext uri="{FF2B5EF4-FFF2-40B4-BE49-F238E27FC236}">
                <a16:creationId xmlns:a16="http://schemas.microsoft.com/office/drawing/2014/main" id="{4642DD1F-9E45-A2BD-A23A-FF6F23EFAC85}"/>
              </a:ext>
            </a:extLst>
          </p:cNvPr>
          <p:cNvGrpSpPr/>
          <p:nvPr/>
        </p:nvGrpSpPr>
        <p:grpSpPr>
          <a:xfrm>
            <a:off x="637472" y="146407"/>
            <a:ext cx="6955213" cy="538630"/>
            <a:chOff x="637472" y="146407"/>
            <a:chExt cx="6955213" cy="538630"/>
          </a:xfrm>
        </p:grpSpPr>
        <p:sp>
          <p:nvSpPr>
            <p:cNvPr id="13" name="Google Shape;96;p14">
              <a:extLst>
                <a:ext uri="{FF2B5EF4-FFF2-40B4-BE49-F238E27FC236}">
                  <a16:creationId xmlns:a16="http://schemas.microsoft.com/office/drawing/2014/main" id="{92D72163-5620-BCBB-9DA5-76F3C38EE1D2}"/>
                </a:ext>
              </a:extLst>
            </p:cNvPr>
            <p:cNvSpPr txBox="1"/>
            <p:nvPr/>
          </p:nvSpPr>
          <p:spPr>
            <a:xfrm>
              <a:off x="996615" y="169500"/>
              <a:ext cx="6596070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altLang="en-US" sz="3200" b="1" dirty="0">
                  <a:solidFill>
                    <a:schemeClr val="bg1">
                      <a:lumMod val="75000"/>
                    </a:schemeClr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  <a:sym typeface="Arial"/>
                </a:rPr>
                <a:t>종합 취업지원서비스</a:t>
              </a:r>
              <a:endParaRPr sz="1000" dirty="0">
                <a:solidFill>
                  <a:schemeClr val="bg1">
                    <a:lumMod val="75000"/>
                  </a:schemeClr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endParaRPr>
            </a:p>
          </p:txBody>
        </p:sp>
        <p:sp>
          <p:nvSpPr>
            <p:cNvPr id="14" name="Google Shape;97;p14">
              <a:extLst>
                <a:ext uri="{FF2B5EF4-FFF2-40B4-BE49-F238E27FC236}">
                  <a16:creationId xmlns:a16="http://schemas.microsoft.com/office/drawing/2014/main" id="{015F9E4A-F062-C30F-0F87-FBE8CE0FE169}"/>
                </a:ext>
              </a:extLst>
            </p:cNvPr>
            <p:cNvSpPr/>
            <p:nvPr/>
          </p:nvSpPr>
          <p:spPr>
            <a:xfrm rot="5400000">
              <a:off x="415782" y="368097"/>
              <a:ext cx="538630" cy="95250"/>
            </a:xfrm>
            <a:prstGeom prst="rect">
              <a:avLst/>
            </a:prstGeom>
            <a:solidFill>
              <a:srgbClr val="0E6D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5" name="그룹 14">
            <a:extLst>
              <a:ext uri="{FF2B5EF4-FFF2-40B4-BE49-F238E27FC236}">
                <a16:creationId xmlns:a16="http://schemas.microsoft.com/office/drawing/2014/main" id="{6389C955-1EC4-A624-8FEC-6E25965A02FE}"/>
              </a:ext>
            </a:extLst>
          </p:cNvPr>
          <p:cNvGrpSpPr/>
          <p:nvPr/>
        </p:nvGrpSpPr>
        <p:grpSpPr>
          <a:xfrm>
            <a:off x="2019300" y="1186229"/>
            <a:ext cx="7607300" cy="4485542"/>
            <a:chOff x="2019300" y="1186229"/>
            <a:chExt cx="7607300" cy="4485542"/>
          </a:xfrm>
        </p:grpSpPr>
        <p:sp>
          <p:nvSpPr>
            <p:cNvPr id="4" name="Google Shape;153;p18">
              <a:extLst>
                <a:ext uri="{FF2B5EF4-FFF2-40B4-BE49-F238E27FC236}">
                  <a16:creationId xmlns:a16="http://schemas.microsoft.com/office/drawing/2014/main" id="{56535137-1AD6-4E02-9D70-9DBF35B2792B}"/>
                </a:ext>
              </a:extLst>
            </p:cNvPr>
            <p:cNvSpPr txBox="1"/>
            <p:nvPr/>
          </p:nvSpPr>
          <p:spPr>
            <a:xfrm>
              <a:off x="2689850" y="1186229"/>
              <a:ext cx="6936750" cy="8863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l" rtl="0">
                <a:lnSpc>
                  <a:spcPct val="16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altLang="en-US" sz="3600" b="0" i="0" u="none" strike="noStrike" cap="none" dirty="0">
                  <a:solidFill>
                    <a:srgbClr val="4B5563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  <a:sym typeface="Arial"/>
                </a:rPr>
                <a:t>직업능력 개발 </a:t>
              </a:r>
              <a:r>
                <a:rPr lang="en-US" altLang="ko-KR" sz="2400" b="0" i="0" u="none" strike="noStrike" cap="none" dirty="0">
                  <a:solidFill>
                    <a:srgbClr val="4B5563"/>
                  </a:solidFill>
                  <a:latin typeface="Pretendard ExtraLight" panose="02000303000000020004" pitchFamily="50" charset="-127"/>
                  <a:ea typeface="Pretendard ExtraLight" panose="02000303000000020004" pitchFamily="50" charset="-127"/>
                  <a:cs typeface="Pretendard ExtraLight" panose="02000303000000020004" pitchFamily="50" charset="-127"/>
                  <a:sym typeface="Arial"/>
                </a:rPr>
                <a:t>: </a:t>
              </a:r>
              <a:r>
                <a:rPr lang="ko-KR" altLang="en-US" sz="2400" b="0" i="0" u="none" strike="noStrike" cap="none" dirty="0">
                  <a:solidFill>
                    <a:srgbClr val="4B5563"/>
                  </a:solidFill>
                  <a:latin typeface="Pretendard ExtraLight" panose="02000303000000020004" pitchFamily="50" charset="-127"/>
                  <a:ea typeface="Pretendard ExtraLight" panose="02000303000000020004" pitchFamily="50" charset="-127"/>
                  <a:cs typeface="Pretendard ExtraLight" panose="02000303000000020004" pitchFamily="50" charset="-127"/>
                  <a:sym typeface="Arial"/>
                </a:rPr>
                <a:t>다양한 직업훈련 프로그램 연계</a:t>
              </a:r>
              <a:endParaRPr sz="4000" dirty="0">
                <a:latin typeface="Pretendard ExtraLight" panose="02000303000000020004" pitchFamily="50" charset="-127"/>
                <a:ea typeface="Pretendard ExtraLight" panose="02000303000000020004" pitchFamily="50" charset="-127"/>
                <a:cs typeface="Pretendard ExtraLight" panose="02000303000000020004" pitchFamily="50" charset="-127"/>
              </a:endParaRPr>
            </a:p>
          </p:txBody>
        </p:sp>
        <p:sp>
          <p:nvSpPr>
            <p:cNvPr id="5" name="Google Shape;154;p18">
              <a:extLst>
                <a:ext uri="{FF2B5EF4-FFF2-40B4-BE49-F238E27FC236}">
                  <a16:creationId xmlns:a16="http://schemas.microsoft.com/office/drawing/2014/main" id="{82D581A3-BD1B-0BE0-4297-21D85F6B4AF3}"/>
                </a:ext>
              </a:extLst>
            </p:cNvPr>
            <p:cNvSpPr txBox="1"/>
            <p:nvPr/>
          </p:nvSpPr>
          <p:spPr>
            <a:xfrm>
              <a:off x="2689850" y="2353115"/>
              <a:ext cx="6936750" cy="8863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60000"/>
                </a:lnSpc>
              </a:pPr>
              <a:r>
                <a:rPr lang="ko-KR" altLang="en-US" sz="3600" b="0" i="0" u="none" strike="noStrike" cap="none" dirty="0">
                  <a:solidFill>
                    <a:srgbClr val="4B5563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  <a:sym typeface="Arial"/>
                </a:rPr>
                <a:t>인턴 경험 지원 </a:t>
              </a:r>
              <a:r>
                <a:rPr lang="en-US" altLang="ko-KR" sz="2400" b="0" i="0" u="none" strike="noStrike" cap="none" dirty="0">
                  <a:solidFill>
                    <a:srgbClr val="4B5563"/>
                  </a:solidFill>
                  <a:latin typeface="Pretendard ExtraLight" panose="02000303000000020004" pitchFamily="50" charset="-127"/>
                  <a:ea typeface="Pretendard ExtraLight" panose="02000303000000020004" pitchFamily="50" charset="-127"/>
                  <a:cs typeface="Pretendard ExtraLight" panose="02000303000000020004" pitchFamily="50" charset="-127"/>
                  <a:sym typeface="Arial"/>
                </a:rPr>
                <a:t>: </a:t>
              </a:r>
              <a:r>
                <a:rPr lang="ko-KR" altLang="en-US" sz="2400" b="0" i="0" u="none" strike="noStrike" cap="none" dirty="0">
                  <a:solidFill>
                    <a:srgbClr val="4B5563"/>
                  </a:solidFill>
                  <a:latin typeface="Pretendard ExtraLight" panose="02000303000000020004" pitchFamily="50" charset="-127"/>
                  <a:ea typeface="Pretendard ExtraLight" panose="02000303000000020004" pitchFamily="50" charset="-127"/>
                  <a:cs typeface="Pretendard ExtraLight" panose="02000303000000020004" pitchFamily="50" charset="-127"/>
                  <a:sym typeface="Arial"/>
                </a:rPr>
                <a:t>미래내일 일경험 프로그램 참여</a:t>
              </a:r>
              <a:endParaRPr sz="40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endParaRPr>
            </a:p>
          </p:txBody>
        </p:sp>
        <p:sp>
          <p:nvSpPr>
            <p:cNvPr id="6" name="Google Shape;155;p18">
              <a:extLst>
                <a:ext uri="{FF2B5EF4-FFF2-40B4-BE49-F238E27FC236}">
                  <a16:creationId xmlns:a16="http://schemas.microsoft.com/office/drawing/2014/main" id="{2D495E3D-3E89-FBA3-035D-9448F3C9BD49}"/>
                </a:ext>
              </a:extLst>
            </p:cNvPr>
            <p:cNvSpPr txBox="1"/>
            <p:nvPr/>
          </p:nvSpPr>
          <p:spPr>
            <a:xfrm>
              <a:off x="2689850" y="3520001"/>
              <a:ext cx="6936750" cy="98488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60000"/>
                </a:lnSpc>
              </a:pPr>
              <a:r>
                <a:rPr lang="ko-KR" altLang="en-US" sz="3600" b="0" i="0" u="none" strike="noStrike" cap="none" dirty="0">
                  <a:solidFill>
                    <a:srgbClr val="4B5563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  <a:sym typeface="Arial"/>
                </a:rPr>
                <a:t>복지 연계</a:t>
              </a:r>
              <a:r>
                <a:rPr lang="en-US" altLang="ko-KR" sz="4000" b="0" i="0" u="none" strike="noStrike" cap="none" dirty="0">
                  <a:solidFill>
                    <a:srgbClr val="4B5563"/>
                  </a:solidFill>
                  <a:latin typeface="Pretendard ExtraLight" panose="02000303000000020004" pitchFamily="50" charset="-127"/>
                  <a:ea typeface="Pretendard ExtraLight" panose="02000303000000020004" pitchFamily="50" charset="-127"/>
                  <a:cs typeface="Pretendard ExtraLight" panose="02000303000000020004" pitchFamily="50" charset="-127"/>
                  <a:sym typeface="Arial"/>
                </a:rPr>
                <a:t> </a:t>
              </a:r>
              <a:r>
                <a:rPr lang="en-US" altLang="ko-KR" sz="2400" b="0" i="0" u="none" strike="noStrike" cap="none" dirty="0">
                  <a:solidFill>
                    <a:srgbClr val="4B5563"/>
                  </a:solidFill>
                  <a:latin typeface="Pretendard ExtraLight" panose="02000303000000020004" pitchFamily="50" charset="-127"/>
                  <a:ea typeface="Pretendard ExtraLight" panose="02000303000000020004" pitchFamily="50" charset="-127"/>
                  <a:cs typeface="Pretendard ExtraLight" panose="02000303000000020004" pitchFamily="50" charset="-127"/>
                  <a:sym typeface="Arial"/>
                </a:rPr>
                <a:t>: </a:t>
              </a:r>
              <a:r>
                <a:rPr lang="ko-KR" altLang="en-US" sz="2400" b="0" i="0" u="none" strike="noStrike" cap="none" dirty="0">
                  <a:solidFill>
                    <a:srgbClr val="4B5563"/>
                  </a:solidFill>
                  <a:latin typeface="Pretendard ExtraLight" panose="02000303000000020004" pitchFamily="50" charset="-127"/>
                  <a:ea typeface="Pretendard ExtraLight" panose="02000303000000020004" pitchFamily="50" charset="-127"/>
                  <a:cs typeface="Pretendard ExtraLight" panose="02000303000000020004" pitchFamily="50" charset="-127"/>
                  <a:sym typeface="Arial"/>
                </a:rPr>
                <a:t>심리상담 및 생계지원 서비스 연결</a:t>
              </a:r>
              <a:endParaRPr sz="24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endParaRPr>
            </a:p>
          </p:txBody>
        </p:sp>
        <p:sp>
          <p:nvSpPr>
            <p:cNvPr id="7" name="Google Shape;156;p18">
              <a:extLst>
                <a:ext uri="{FF2B5EF4-FFF2-40B4-BE49-F238E27FC236}">
                  <a16:creationId xmlns:a16="http://schemas.microsoft.com/office/drawing/2014/main" id="{48F6DBE7-D9F8-B554-79E0-246618667121}"/>
                </a:ext>
              </a:extLst>
            </p:cNvPr>
            <p:cNvSpPr txBox="1"/>
            <p:nvPr/>
          </p:nvSpPr>
          <p:spPr>
            <a:xfrm>
              <a:off x="2689850" y="4785374"/>
              <a:ext cx="6936750" cy="886397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lvl="0">
                <a:lnSpc>
                  <a:spcPct val="160000"/>
                </a:lnSpc>
              </a:pPr>
              <a:r>
                <a:rPr lang="ko-KR" altLang="en-US" sz="3600" b="0" i="0" u="none" strike="noStrike" cap="none" dirty="0">
                  <a:solidFill>
                    <a:srgbClr val="4B5563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  <a:sym typeface="Arial"/>
                </a:rPr>
                <a:t>채용 지원 </a:t>
              </a:r>
              <a:r>
                <a:rPr lang="en-US" altLang="ko-KR" sz="2400" b="0" i="0" u="none" strike="noStrike" cap="none" dirty="0">
                  <a:solidFill>
                    <a:srgbClr val="4B5563"/>
                  </a:solidFill>
                  <a:latin typeface="Pretendard ExtraLight" panose="02000303000000020004" pitchFamily="50" charset="-127"/>
                  <a:ea typeface="Pretendard ExtraLight" panose="02000303000000020004" pitchFamily="50" charset="-127"/>
                  <a:cs typeface="Pretendard ExtraLight" panose="02000303000000020004" pitchFamily="50" charset="-127"/>
                  <a:sym typeface="Arial"/>
                </a:rPr>
                <a:t>: </a:t>
              </a:r>
              <a:r>
                <a:rPr lang="ko-KR" altLang="en-US" sz="2400" b="0" i="0" u="none" strike="noStrike" cap="none" dirty="0">
                  <a:solidFill>
                    <a:srgbClr val="4B5563"/>
                  </a:solidFill>
                  <a:latin typeface="Pretendard ExtraLight" panose="02000303000000020004" pitchFamily="50" charset="-127"/>
                  <a:ea typeface="Pretendard ExtraLight" panose="02000303000000020004" pitchFamily="50" charset="-127"/>
                  <a:cs typeface="Pretendard ExtraLight" panose="02000303000000020004" pitchFamily="50" charset="-127"/>
                  <a:sym typeface="Arial"/>
                </a:rPr>
                <a:t>맞춤형 일자리 매칭 및 면접 지원</a:t>
              </a:r>
              <a:endParaRPr sz="2400" dirty="0"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</a:endParaRPr>
            </a:p>
          </p:txBody>
        </p:sp>
        <p:pic>
          <p:nvPicPr>
            <p:cNvPr id="8" name="Google Shape;224;p22" descr="image.png">
              <a:extLst>
                <a:ext uri="{FF2B5EF4-FFF2-40B4-BE49-F238E27FC236}">
                  <a16:creationId xmlns:a16="http://schemas.microsoft.com/office/drawing/2014/main" id="{CF6A55C4-D036-F5B0-8B47-71CBE622572F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/>
            <a:stretch/>
          </p:blipFill>
          <p:spPr>
            <a:xfrm>
              <a:off x="2042830" y="1383205"/>
              <a:ext cx="504260" cy="4924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Google Shape;225;p22" descr="image.png">
              <a:extLst>
                <a:ext uri="{FF2B5EF4-FFF2-40B4-BE49-F238E27FC236}">
                  <a16:creationId xmlns:a16="http://schemas.microsoft.com/office/drawing/2014/main" id="{55E60FA3-AA12-6DC1-41F9-96F9DF7A1976}"/>
                </a:ext>
              </a:extLst>
            </p:cNvPr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2042830" y="2550091"/>
              <a:ext cx="504260" cy="4924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Google Shape;226;p22" descr="image.png">
              <a:extLst>
                <a:ext uri="{FF2B5EF4-FFF2-40B4-BE49-F238E27FC236}">
                  <a16:creationId xmlns:a16="http://schemas.microsoft.com/office/drawing/2014/main" id="{067736C2-AD9B-C2E5-BB1D-B650B6DBA33F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2019300" y="3766221"/>
              <a:ext cx="504260" cy="49244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Google Shape;227;p22" descr="image.png">
              <a:extLst>
                <a:ext uri="{FF2B5EF4-FFF2-40B4-BE49-F238E27FC236}">
                  <a16:creationId xmlns:a16="http://schemas.microsoft.com/office/drawing/2014/main" id="{595A68A6-B674-FE45-00F1-20B9E670BCD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2019300" y="4982350"/>
              <a:ext cx="504260" cy="492443"/>
            </a:xfrm>
            <a:prstGeom prst="rect">
              <a:avLst/>
            </a:prstGeom>
            <a:noFill/>
            <a:ln>
              <a:noFill/>
            </a:ln>
          </p:spPr>
        </p:pic>
      </p:grpSp>
    </p:spTree>
    <p:extLst>
      <p:ext uri="{BB962C8B-B14F-4D97-AF65-F5344CB8AC3E}">
        <p14:creationId xmlns:p14="http://schemas.microsoft.com/office/powerpoint/2010/main" val="40709945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A57B413-D9B1-D947-22E3-434BC6B228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그룹 11">
            <a:extLst>
              <a:ext uri="{FF2B5EF4-FFF2-40B4-BE49-F238E27FC236}">
                <a16:creationId xmlns:a16="http://schemas.microsoft.com/office/drawing/2014/main" id="{F49EF46C-6214-32E2-ADA9-4BDEC0BDF6CD}"/>
              </a:ext>
            </a:extLst>
          </p:cNvPr>
          <p:cNvGrpSpPr/>
          <p:nvPr/>
        </p:nvGrpSpPr>
        <p:grpSpPr>
          <a:xfrm>
            <a:off x="637472" y="146407"/>
            <a:ext cx="6955213" cy="538630"/>
            <a:chOff x="637472" y="146407"/>
            <a:chExt cx="6955213" cy="538630"/>
          </a:xfrm>
        </p:grpSpPr>
        <p:sp>
          <p:nvSpPr>
            <p:cNvPr id="13" name="Google Shape;96;p14">
              <a:extLst>
                <a:ext uri="{FF2B5EF4-FFF2-40B4-BE49-F238E27FC236}">
                  <a16:creationId xmlns:a16="http://schemas.microsoft.com/office/drawing/2014/main" id="{5FA7F50B-B45B-F3C9-B31D-3F7261583580}"/>
                </a:ext>
              </a:extLst>
            </p:cNvPr>
            <p:cNvSpPr txBox="1"/>
            <p:nvPr/>
          </p:nvSpPr>
          <p:spPr>
            <a:xfrm>
              <a:off x="996615" y="169500"/>
              <a:ext cx="6596070" cy="492443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just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ko-KR" altLang="en-US" sz="3200" b="1" dirty="0">
                  <a:solidFill>
                    <a:schemeClr val="bg1">
                      <a:lumMod val="75000"/>
                    </a:schemeClr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  <a:sym typeface="Arial"/>
                </a:rPr>
                <a:t>보너스 혜택 </a:t>
              </a:r>
              <a:r>
                <a:rPr lang="en-US" altLang="ko-KR" sz="3200" b="1" dirty="0">
                  <a:solidFill>
                    <a:schemeClr val="bg1">
                      <a:lumMod val="75000"/>
                    </a:schemeClr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  <a:sym typeface="Arial"/>
                </a:rPr>
                <a:t>: </a:t>
              </a:r>
              <a:r>
                <a:rPr lang="ko-KR" altLang="en-US" sz="3200" b="1" dirty="0">
                  <a:solidFill>
                    <a:schemeClr val="bg1">
                      <a:lumMod val="75000"/>
                    </a:schemeClr>
                  </a:solidFill>
                  <a:latin typeface="Pretendard ExtraBold" panose="02000903000000020004" pitchFamily="50" charset="-127"/>
                  <a:ea typeface="Pretendard ExtraBold" panose="02000903000000020004" pitchFamily="50" charset="-127"/>
                  <a:cs typeface="Pretendard ExtraBold" panose="02000903000000020004" pitchFamily="50" charset="-127"/>
                  <a:sym typeface="Arial"/>
                </a:rPr>
                <a:t>취업성공수당</a:t>
              </a:r>
              <a:endParaRPr sz="1000" dirty="0">
                <a:solidFill>
                  <a:schemeClr val="bg1">
                    <a:lumMod val="75000"/>
                  </a:schemeClr>
                </a:solidFill>
                <a:latin typeface="Pretendard ExtraBold" panose="02000903000000020004" pitchFamily="50" charset="-127"/>
                <a:ea typeface="Pretendard ExtraBold" panose="02000903000000020004" pitchFamily="50" charset="-127"/>
                <a:cs typeface="Pretendard ExtraBold" panose="02000903000000020004" pitchFamily="50" charset="-127"/>
              </a:endParaRPr>
            </a:p>
          </p:txBody>
        </p:sp>
        <p:sp>
          <p:nvSpPr>
            <p:cNvPr id="14" name="Google Shape;97;p14">
              <a:extLst>
                <a:ext uri="{FF2B5EF4-FFF2-40B4-BE49-F238E27FC236}">
                  <a16:creationId xmlns:a16="http://schemas.microsoft.com/office/drawing/2014/main" id="{FF27C0B5-968D-5098-1074-F959C66867EB}"/>
                </a:ext>
              </a:extLst>
            </p:cNvPr>
            <p:cNvSpPr/>
            <p:nvPr/>
          </p:nvSpPr>
          <p:spPr>
            <a:xfrm rot="5400000">
              <a:off x="415782" y="368097"/>
              <a:ext cx="538630" cy="95250"/>
            </a:xfrm>
            <a:prstGeom prst="rect">
              <a:avLst/>
            </a:prstGeom>
            <a:solidFill>
              <a:srgbClr val="0E6D6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7" name="Google Shape;156;p18">
            <a:extLst>
              <a:ext uri="{FF2B5EF4-FFF2-40B4-BE49-F238E27FC236}">
                <a16:creationId xmlns:a16="http://schemas.microsoft.com/office/drawing/2014/main" id="{B8129E95-158D-E13D-5326-A8927407C7E2}"/>
              </a:ext>
            </a:extLst>
          </p:cNvPr>
          <p:cNvSpPr txBox="1"/>
          <p:nvPr/>
        </p:nvSpPr>
        <p:spPr>
          <a:xfrm>
            <a:off x="8018048" y="5470131"/>
            <a:ext cx="3558550" cy="3447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60000"/>
              </a:lnSpc>
            </a:pPr>
            <a:r>
              <a:rPr lang="en-US" altLang="ko-KR" sz="1400" b="0" i="0" u="none" strike="noStrike" cap="none" dirty="0">
                <a:solidFill>
                  <a:srgbClr val="4B5563"/>
                </a:solidFill>
                <a:latin typeface="Pretendard ExtraLight" panose="02000303000000020004" pitchFamily="50" charset="-127"/>
                <a:ea typeface="Pretendard ExtraLight" panose="02000303000000020004" pitchFamily="50" charset="-127"/>
                <a:cs typeface="Pretendard ExtraLight" panose="02000303000000020004" pitchFamily="50" charset="-127"/>
                <a:sym typeface="Arial"/>
              </a:rPr>
              <a:t>* </a:t>
            </a:r>
            <a:r>
              <a:rPr lang="ko-KR" altLang="en-US" sz="1400" b="0" i="0" u="none" strike="noStrike" cap="none" dirty="0">
                <a:solidFill>
                  <a:srgbClr val="4B5563"/>
                </a:solidFill>
                <a:latin typeface="Pretendard ExtraLight" panose="02000303000000020004" pitchFamily="50" charset="-127"/>
                <a:ea typeface="Pretendard ExtraLight" panose="02000303000000020004" pitchFamily="50" charset="-127"/>
                <a:cs typeface="Pretendard ExtraLight" panose="02000303000000020004" pitchFamily="50" charset="-127"/>
                <a:sym typeface="Arial"/>
              </a:rPr>
              <a:t>중위소득 </a:t>
            </a:r>
            <a:r>
              <a:rPr lang="en-US" altLang="ko-KR" sz="1400" b="0" i="0" u="none" strike="noStrike" cap="none" dirty="0">
                <a:solidFill>
                  <a:srgbClr val="4B5563"/>
                </a:solidFill>
                <a:latin typeface="Pretendard ExtraLight" panose="02000303000000020004" pitchFamily="50" charset="-127"/>
                <a:ea typeface="Pretendard ExtraLight" panose="02000303000000020004" pitchFamily="50" charset="-127"/>
                <a:cs typeface="Pretendard ExtraLight" panose="02000303000000020004" pitchFamily="50" charset="-127"/>
                <a:sym typeface="Arial"/>
              </a:rPr>
              <a:t>60% </a:t>
            </a:r>
            <a:r>
              <a:rPr lang="ko-KR" altLang="en-US" sz="1400" b="0" i="0" u="none" strike="noStrike" cap="none" dirty="0">
                <a:solidFill>
                  <a:srgbClr val="4B5563"/>
                </a:solidFill>
                <a:latin typeface="Pretendard ExtraLight" panose="02000303000000020004" pitchFamily="50" charset="-127"/>
                <a:ea typeface="Pretendard ExtraLight" panose="02000303000000020004" pitchFamily="50" charset="-127"/>
                <a:cs typeface="Pretendard ExtraLight" panose="02000303000000020004" pitchFamily="50" charset="-127"/>
                <a:sym typeface="Arial"/>
              </a:rPr>
              <a:t>이하</a:t>
            </a:r>
            <a:r>
              <a:rPr lang="en-US" altLang="ko-KR" sz="1400" b="0" i="0" u="none" strike="noStrike" cap="none" dirty="0">
                <a:solidFill>
                  <a:srgbClr val="4B5563"/>
                </a:solidFill>
                <a:latin typeface="Pretendard ExtraLight" panose="02000303000000020004" pitchFamily="50" charset="-127"/>
                <a:ea typeface="Pretendard ExtraLight" panose="02000303000000020004" pitchFamily="50" charset="-127"/>
                <a:cs typeface="Pretendard ExtraLight" panose="02000303000000020004" pitchFamily="50" charset="-127"/>
                <a:sym typeface="Arial"/>
              </a:rPr>
              <a:t>(1, 2</a:t>
            </a:r>
            <a:r>
              <a:rPr lang="ko-KR" altLang="en-US" sz="1400" dirty="0">
                <a:solidFill>
                  <a:srgbClr val="4B5563"/>
                </a:solidFill>
                <a:latin typeface="Pretendard ExtraLight" panose="02000303000000020004" pitchFamily="50" charset="-127"/>
                <a:ea typeface="Pretendard ExtraLight" panose="02000303000000020004" pitchFamily="50" charset="-127"/>
                <a:cs typeface="Pretendard ExtraLight" panose="02000303000000020004" pitchFamily="50" charset="-127"/>
                <a:sym typeface="Arial"/>
              </a:rPr>
              <a:t>유형</a:t>
            </a:r>
            <a:r>
              <a:rPr lang="en-US" altLang="ko-KR" sz="1400" b="0" i="0" u="none" strike="noStrike" cap="none" dirty="0">
                <a:solidFill>
                  <a:srgbClr val="4B5563"/>
                </a:solidFill>
                <a:latin typeface="Pretendard ExtraLight" panose="02000303000000020004" pitchFamily="50" charset="-127"/>
                <a:ea typeface="Pretendard ExtraLight" panose="02000303000000020004" pitchFamily="50" charset="-127"/>
                <a:cs typeface="Pretendard ExtraLight" panose="02000303000000020004" pitchFamily="50" charset="-127"/>
                <a:sym typeface="Arial"/>
              </a:rPr>
              <a:t>), </a:t>
            </a:r>
            <a:r>
              <a:rPr lang="ko-KR" altLang="en-US" sz="1400" b="0" i="0" u="none" strike="noStrike" cap="none" dirty="0">
                <a:solidFill>
                  <a:srgbClr val="4B5563"/>
                </a:solidFill>
                <a:latin typeface="Pretendard ExtraLight" panose="02000303000000020004" pitchFamily="50" charset="-127"/>
                <a:ea typeface="Pretendard ExtraLight" panose="02000303000000020004" pitchFamily="50" charset="-127"/>
                <a:cs typeface="Pretendard ExtraLight" panose="02000303000000020004" pitchFamily="50" charset="-127"/>
                <a:sym typeface="Arial"/>
              </a:rPr>
              <a:t>특정계층</a:t>
            </a:r>
            <a:r>
              <a:rPr lang="en-US" altLang="ko-KR" sz="1400" b="0" i="0" u="none" strike="noStrike" cap="none" dirty="0">
                <a:solidFill>
                  <a:srgbClr val="4B5563"/>
                </a:solidFill>
                <a:latin typeface="Pretendard ExtraLight" panose="02000303000000020004" pitchFamily="50" charset="-127"/>
                <a:ea typeface="Pretendard ExtraLight" panose="02000303000000020004" pitchFamily="50" charset="-127"/>
                <a:cs typeface="Pretendard ExtraLight" panose="02000303000000020004" pitchFamily="50" charset="-127"/>
                <a:sym typeface="Arial"/>
              </a:rPr>
              <a:t>(2</a:t>
            </a:r>
            <a:r>
              <a:rPr lang="ko-KR" altLang="en-US" sz="1400" b="0" i="0" u="none" strike="noStrike" cap="none" dirty="0">
                <a:solidFill>
                  <a:srgbClr val="4B5563"/>
                </a:solidFill>
                <a:latin typeface="Pretendard ExtraLight" panose="02000303000000020004" pitchFamily="50" charset="-127"/>
                <a:ea typeface="Pretendard ExtraLight" panose="02000303000000020004" pitchFamily="50" charset="-127"/>
                <a:cs typeface="Pretendard ExtraLight" panose="02000303000000020004" pitchFamily="50" charset="-127"/>
                <a:sym typeface="Arial"/>
              </a:rPr>
              <a:t>유형</a:t>
            </a:r>
            <a:r>
              <a:rPr lang="en-US" altLang="ko-KR" sz="1400" b="0" i="0" u="none" strike="noStrike" cap="none" dirty="0">
                <a:solidFill>
                  <a:srgbClr val="4B5563"/>
                </a:solidFill>
                <a:latin typeface="Pretendard ExtraLight" panose="02000303000000020004" pitchFamily="50" charset="-127"/>
                <a:ea typeface="Pretendard ExtraLight" panose="02000303000000020004" pitchFamily="50" charset="-127"/>
                <a:cs typeface="Pretendard ExtraLight" panose="02000303000000020004" pitchFamily="50" charset="-127"/>
                <a:sym typeface="Arial"/>
              </a:rPr>
              <a:t>)</a:t>
            </a:r>
            <a:endParaRPr sz="14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2" name="Google Shape;106;p15">
            <a:extLst>
              <a:ext uri="{FF2B5EF4-FFF2-40B4-BE49-F238E27FC236}">
                <a16:creationId xmlns:a16="http://schemas.microsoft.com/office/drawing/2014/main" id="{1CA6286C-E8A9-949A-3E49-3749CC97A601}"/>
              </a:ext>
            </a:extLst>
          </p:cNvPr>
          <p:cNvSpPr txBox="1"/>
          <p:nvPr/>
        </p:nvSpPr>
        <p:spPr>
          <a:xfrm>
            <a:off x="615402" y="1084629"/>
            <a:ext cx="10961196" cy="9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666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ko-KR" altLang="en-US" sz="3200" b="0" i="0" u="none" strike="noStrike" cap="none" dirty="0">
                <a:solidFill>
                  <a:srgbClr val="4B5563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Arial"/>
              </a:rPr>
              <a:t>취업 후 장기 근속 시</a:t>
            </a:r>
            <a:r>
              <a:rPr lang="en-US" sz="3200" b="0" i="0" u="none" strike="noStrike" cap="none" dirty="0">
                <a:solidFill>
                  <a:srgbClr val="4B5563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Arial"/>
              </a:rPr>
              <a:t> </a:t>
            </a:r>
            <a:r>
              <a:rPr lang="ko-KR" altLang="en-US" sz="4000" b="1" i="0" u="none" strike="noStrike" cap="none" dirty="0">
                <a:solidFill>
                  <a:srgbClr val="0E6D62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Arial"/>
              </a:rPr>
              <a:t>최대 </a:t>
            </a:r>
            <a:r>
              <a:rPr lang="en-US" altLang="ko-KR" sz="4000" b="1" i="0" u="none" strike="noStrike" cap="none" dirty="0">
                <a:solidFill>
                  <a:srgbClr val="0E6D62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Arial"/>
              </a:rPr>
              <a:t>150</a:t>
            </a:r>
            <a:r>
              <a:rPr lang="ko-KR" altLang="en-US" sz="4000" b="1" i="0" u="none" strike="noStrike" cap="none" dirty="0">
                <a:solidFill>
                  <a:srgbClr val="0E6D62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Arial"/>
              </a:rPr>
              <a:t>만원</a:t>
            </a:r>
            <a:r>
              <a:rPr lang="ko-KR" altLang="en-US" sz="3200" b="0" i="0" u="none" strike="noStrike" cap="none" dirty="0">
                <a:solidFill>
                  <a:srgbClr val="4B5563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Arial"/>
              </a:rPr>
              <a:t>을</a:t>
            </a:r>
            <a:r>
              <a:rPr lang="en-US" sz="3200" b="0" i="0" u="none" strike="noStrike" cap="none" dirty="0">
                <a:solidFill>
                  <a:srgbClr val="4B5563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Arial"/>
              </a:rPr>
              <a:t> </a:t>
            </a:r>
            <a:r>
              <a:rPr lang="ko-KR" altLang="en-US" sz="3200" b="0" i="0" u="none" strike="noStrike" cap="none" dirty="0">
                <a:solidFill>
                  <a:srgbClr val="4B5563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Arial"/>
              </a:rPr>
              <a:t>추가로 드립니다</a:t>
            </a:r>
            <a:r>
              <a:rPr lang="en-US" altLang="ko-KR" sz="3200" b="0" i="0" u="none" strike="noStrike" cap="none" dirty="0">
                <a:solidFill>
                  <a:srgbClr val="4B5563"/>
                </a:solidFill>
                <a:latin typeface="Pretendard Medium" panose="02000603000000020004" pitchFamily="50" charset="-127"/>
                <a:ea typeface="Pretendard Medium" panose="02000603000000020004" pitchFamily="50" charset="-127"/>
                <a:cs typeface="Pretendard Medium" panose="02000603000000020004" pitchFamily="50" charset="-127"/>
                <a:sym typeface="Arial"/>
              </a:rPr>
              <a:t>.</a:t>
            </a:r>
            <a:endParaRPr sz="3600" dirty="0">
              <a:latin typeface="Pretendard Medium" panose="02000603000000020004" pitchFamily="50" charset="-127"/>
              <a:ea typeface="Pretendard Medium" panose="02000603000000020004" pitchFamily="50" charset="-127"/>
              <a:cs typeface="Pretendard Medium" panose="02000603000000020004" pitchFamily="50" charset="-127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A00729F-A1BF-BA43-C685-2EE82C4986B9}"/>
              </a:ext>
            </a:extLst>
          </p:cNvPr>
          <p:cNvSpPr txBox="1"/>
          <p:nvPr/>
        </p:nvSpPr>
        <p:spPr>
          <a:xfrm>
            <a:off x="732723" y="2497187"/>
            <a:ext cx="21374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2800" b="0" i="0" u="none" strike="noStrike" cap="none" dirty="0">
                <a:solidFill>
                  <a:srgbClr val="4B5563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6</a:t>
            </a:r>
            <a:r>
              <a:rPr lang="ko-KR" altLang="en-US" sz="2800" b="0" i="0" u="none" strike="noStrike" cap="none" dirty="0">
                <a:solidFill>
                  <a:srgbClr val="4B5563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개월 근속</a:t>
            </a:r>
            <a:endParaRPr lang="ko-KR" altLang="en-US" sz="28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A88FF59-E67B-D360-497C-9CB729B19BFA}"/>
              </a:ext>
            </a:extLst>
          </p:cNvPr>
          <p:cNvSpPr txBox="1"/>
          <p:nvPr/>
        </p:nvSpPr>
        <p:spPr>
          <a:xfrm>
            <a:off x="732723" y="3649654"/>
            <a:ext cx="21374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en-US" altLang="ko-KR" sz="2800" dirty="0">
                <a:solidFill>
                  <a:srgbClr val="4B5563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12</a:t>
            </a:r>
            <a:r>
              <a:rPr lang="ko-KR" altLang="en-US" sz="2800" b="0" i="0" u="none" strike="noStrike" cap="none" dirty="0">
                <a:solidFill>
                  <a:srgbClr val="4B5563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개월 근속</a:t>
            </a:r>
            <a:endParaRPr lang="ko-KR" altLang="en-US" sz="28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FA21FF2-CFE6-980C-5479-ACB384E4DEE6}"/>
              </a:ext>
            </a:extLst>
          </p:cNvPr>
          <p:cNvSpPr txBox="1"/>
          <p:nvPr/>
        </p:nvSpPr>
        <p:spPr>
          <a:xfrm>
            <a:off x="732723" y="4808987"/>
            <a:ext cx="213747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r"/>
            <a:r>
              <a:rPr lang="ko-KR" altLang="en-US" sz="2800" dirty="0">
                <a:solidFill>
                  <a:srgbClr val="4B5563"/>
                </a:solidFill>
                <a:latin typeface="Pretendard SemiBold" panose="02000703000000020004" pitchFamily="50" charset="-127"/>
                <a:ea typeface="Pretendard SemiBold" panose="02000703000000020004" pitchFamily="50" charset="-127"/>
                <a:cs typeface="Pretendard SemiBold" panose="02000703000000020004" pitchFamily="50" charset="-127"/>
                <a:sym typeface="Arial"/>
              </a:rPr>
              <a:t>총 수령액</a:t>
            </a:r>
            <a:endParaRPr lang="ko-KR" altLang="en-US" sz="2800" dirty="0">
              <a:latin typeface="Pretendard SemiBold" panose="02000703000000020004" pitchFamily="50" charset="-127"/>
              <a:ea typeface="Pretendard SemiBold" panose="02000703000000020004" pitchFamily="50" charset="-127"/>
              <a:cs typeface="Pretendard SemiBold" panose="02000703000000020004" pitchFamily="50" charset="-127"/>
            </a:endParaRPr>
          </a:p>
        </p:txBody>
      </p:sp>
      <p:grpSp>
        <p:nvGrpSpPr>
          <p:cNvPr id="22" name="그룹 21">
            <a:extLst>
              <a:ext uri="{FF2B5EF4-FFF2-40B4-BE49-F238E27FC236}">
                <a16:creationId xmlns:a16="http://schemas.microsoft.com/office/drawing/2014/main" id="{A4916B0F-5BB4-B36A-C0CE-1252D9BCE726}"/>
              </a:ext>
            </a:extLst>
          </p:cNvPr>
          <p:cNvGrpSpPr/>
          <p:nvPr/>
        </p:nvGrpSpPr>
        <p:grpSpPr>
          <a:xfrm>
            <a:off x="2908300" y="2459831"/>
            <a:ext cx="8487478" cy="584200"/>
            <a:chOff x="2908300" y="2459831"/>
            <a:chExt cx="8487478" cy="584200"/>
          </a:xfrm>
        </p:grpSpPr>
        <p:sp>
          <p:nvSpPr>
            <p:cNvPr id="6" name="사각형: 둥근 모서리 5">
              <a:extLst>
                <a:ext uri="{FF2B5EF4-FFF2-40B4-BE49-F238E27FC236}">
                  <a16:creationId xmlns:a16="http://schemas.microsoft.com/office/drawing/2014/main" id="{9CAC2D75-FADE-2FF8-FB49-2AED769A225D}"/>
                </a:ext>
              </a:extLst>
            </p:cNvPr>
            <p:cNvSpPr/>
            <p:nvPr/>
          </p:nvSpPr>
          <p:spPr>
            <a:xfrm>
              <a:off x="2908300" y="2459831"/>
              <a:ext cx="8487478" cy="5842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8" name="사각형: 둥근 모서리 7">
              <a:extLst>
                <a:ext uri="{FF2B5EF4-FFF2-40B4-BE49-F238E27FC236}">
                  <a16:creationId xmlns:a16="http://schemas.microsoft.com/office/drawing/2014/main" id="{EE3B307E-38A7-7485-AC4D-AE1B969CBC57}"/>
                </a:ext>
              </a:extLst>
            </p:cNvPr>
            <p:cNvSpPr/>
            <p:nvPr/>
          </p:nvSpPr>
          <p:spPr>
            <a:xfrm>
              <a:off x="2908300" y="2459831"/>
              <a:ext cx="2837917" cy="5842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8080"/>
                </a:gs>
                <a:gs pos="100000">
                  <a:srgbClr val="2CD2BD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7DC43640-9DE6-3BE7-9803-BA9E04D3FECD}"/>
                </a:ext>
              </a:extLst>
            </p:cNvPr>
            <p:cNvSpPr txBox="1"/>
            <p:nvPr/>
          </p:nvSpPr>
          <p:spPr>
            <a:xfrm>
              <a:off x="4060558" y="2574131"/>
              <a:ext cx="14189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dirty="0">
                  <a:solidFill>
                    <a:schemeClr val="bg1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</a:rPr>
                <a:t>50</a:t>
              </a:r>
              <a:r>
                <a:rPr lang="ko-KR" altLang="en-US" dirty="0">
                  <a:solidFill>
                    <a:schemeClr val="bg1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</a:rPr>
                <a:t>만원</a:t>
              </a:r>
            </a:p>
          </p:txBody>
        </p:sp>
      </p:grpSp>
      <p:grpSp>
        <p:nvGrpSpPr>
          <p:cNvPr id="21" name="그룹 20">
            <a:extLst>
              <a:ext uri="{FF2B5EF4-FFF2-40B4-BE49-F238E27FC236}">
                <a16:creationId xmlns:a16="http://schemas.microsoft.com/office/drawing/2014/main" id="{A284D57A-8514-725D-2262-1CC953277E8B}"/>
              </a:ext>
            </a:extLst>
          </p:cNvPr>
          <p:cNvGrpSpPr/>
          <p:nvPr/>
        </p:nvGrpSpPr>
        <p:grpSpPr>
          <a:xfrm>
            <a:off x="2908300" y="3619164"/>
            <a:ext cx="8487478" cy="584200"/>
            <a:chOff x="2908300" y="3399631"/>
            <a:chExt cx="8487478" cy="584200"/>
          </a:xfrm>
        </p:grpSpPr>
        <p:sp>
          <p:nvSpPr>
            <p:cNvPr id="9" name="사각형: 둥근 모서리 8">
              <a:extLst>
                <a:ext uri="{FF2B5EF4-FFF2-40B4-BE49-F238E27FC236}">
                  <a16:creationId xmlns:a16="http://schemas.microsoft.com/office/drawing/2014/main" id="{64D5CEA0-C4E4-A5F9-A13C-AE17526A7546}"/>
                </a:ext>
              </a:extLst>
            </p:cNvPr>
            <p:cNvSpPr/>
            <p:nvPr/>
          </p:nvSpPr>
          <p:spPr>
            <a:xfrm>
              <a:off x="2908300" y="3399631"/>
              <a:ext cx="8487478" cy="584200"/>
            </a:xfrm>
            <a:prstGeom prst="roundRect">
              <a:avLst>
                <a:gd name="adj" fmla="val 50000"/>
              </a:avLst>
            </a:prstGeom>
            <a:solidFill>
              <a:schemeClr val="bg1">
                <a:lumMod val="95000"/>
                <a:alpha val="80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0" name="사각형: 둥근 모서리 9">
              <a:extLst>
                <a:ext uri="{FF2B5EF4-FFF2-40B4-BE49-F238E27FC236}">
                  <a16:creationId xmlns:a16="http://schemas.microsoft.com/office/drawing/2014/main" id="{E82B81BC-75B6-5C10-9328-C060C7169535}"/>
                </a:ext>
              </a:extLst>
            </p:cNvPr>
            <p:cNvSpPr/>
            <p:nvPr/>
          </p:nvSpPr>
          <p:spPr>
            <a:xfrm>
              <a:off x="2908300" y="3399631"/>
              <a:ext cx="5642993" cy="584200"/>
            </a:xfrm>
            <a:prstGeom prst="roundRect">
              <a:avLst>
                <a:gd name="adj" fmla="val 50000"/>
              </a:avLst>
            </a:prstGeom>
            <a:gradFill>
              <a:gsLst>
                <a:gs pos="0">
                  <a:srgbClr val="008080"/>
                </a:gs>
                <a:gs pos="100000">
                  <a:srgbClr val="2CD2BD"/>
                </a:gs>
              </a:gsLst>
              <a:lin ang="0" scaled="0"/>
            </a:gra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/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4153F9A-009D-256D-9916-495D97FD7B1E}"/>
                </a:ext>
              </a:extLst>
            </p:cNvPr>
            <p:cNvSpPr txBox="1"/>
            <p:nvPr/>
          </p:nvSpPr>
          <p:spPr>
            <a:xfrm>
              <a:off x="6930758" y="3507065"/>
              <a:ext cx="14189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dirty="0">
                  <a:solidFill>
                    <a:schemeClr val="bg1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</a:rPr>
                <a:t>100</a:t>
              </a:r>
              <a:r>
                <a:rPr lang="ko-KR" altLang="en-US" dirty="0">
                  <a:solidFill>
                    <a:schemeClr val="bg1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</a:rPr>
                <a:t>만원</a:t>
              </a: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6CB6E75A-A588-BD56-906F-845650167555}"/>
              </a:ext>
            </a:extLst>
          </p:cNvPr>
          <p:cNvGrpSpPr/>
          <p:nvPr/>
        </p:nvGrpSpPr>
        <p:grpSpPr>
          <a:xfrm>
            <a:off x="2908300" y="4778497"/>
            <a:ext cx="8487478" cy="584200"/>
            <a:chOff x="2908300" y="4339431"/>
            <a:chExt cx="8487478" cy="584200"/>
          </a:xfrm>
        </p:grpSpPr>
        <p:sp>
          <p:nvSpPr>
            <p:cNvPr id="5" name="사각형: 둥근 모서리 4">
              <a:extLst>
                <a:ext uri="{FF2B5EF4-FFF2-40B4-BE49-F238E27FC236}">
                  <a16:creationId xmlns:a16="http://schemas.microsoft.com/office/drawing/2014/main" id="{0794D543-44CA-2B5D-6292-02CF105A6518}"/>
                </a:ext>
              </a:extLst>
            </p:cNvPr>
            <p:cNvSpPr/>
            <p:nvPr/>
          </p:nvSpPr>
          <p:spPr>
            <a:xfrm>
              <a:off x="2908300" y="4339431"/>
              <a:ext cx="8487478" cy="584200"/>
            </a:xfrm>
            <a:prstGeom prst="roundRect">
              <a:avLst>
                <a:gd name="adj" fmla="val 50000"/>
              </a:avLst>
            </a:prstGeom>
            <a:solidFill>
              <a:srgbClr val="008080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dirty="0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828CB71F-7E9D-62AE-7913-7229A152B028}"/>
                </a:ext>
              </a:extLst>
            </p:cNvPr>
            <p:cNvSpPr txBox="1"/>
            <p:nvPr/>
          </p:nvSpPr>
          <p:spPr>
            <a:xfrm>
              <a:off x="9710119" y="4446865"/>
              <a:ext cx="141895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ko-KR" dirty="0">
                  <a:solidFill>
                    <a:schemeClr val="bg1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</a:rPr>
                <a:t>150</a:t>
              </a:r>
              <a:r>
                <a:rPr lang="ko-KR" altLang="en-US" dirty="0">
                  <a:solidFill>
                    <a:schemeClr val="bg1"/>
                  </a:solidFill>
                  <a:latin typeface="Pretendard SemiBold" panose="02000703000000020004" pitchFamily="50" charset="-127"/>
                  <a:ea typeface="Pretendard SemiBold" panose="02000703000000020004" pitchFamily="50" charset="-127"/>
                  <a:cs typeface="Pretendard SemiBold" panose="02000703000000020004" pitchFamily="50" charset="-127"/>
                </a:rPr>
                <a:t>만원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6147879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392</TotalTime>
  <Words>481</Words>
  <Application>Microsoft Office PowerPoint</Application>
  <PresentationFormat>와이드스크린</PresentationFormat>
  <Paragraphs>124</Paragraphs>
  <Slides>13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9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13</vt:i4>
      </vt:variant>
    </vt:vector>
  </HeadingPairs>
  <TitlesOfParts>
    <vt:vector size="23" baseType="lpstr">
      <vt:lpstr>Pretendard Black</vt:lpstr>
      <vt:lpstr>Calibri</vt:lpstr>
      <vt:lpstr>Pretendard SemiBold</vt:lpstr>
      <vt:lpstr>맑은 고딕</vt:lpstr>
      <vt:lpstr>Arial</vt:lpstr>
      <vt:lpstr>Pretendard Medium</vt:lpstr>
      <vt:lpstr>Pretendard Light</vt:lpstr>
      <vt:lpstr>Pretendard ExtraBold</vt:lpstr>
      <vt:lpstr>Pretendard ExtraLight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JOINS-AS-2201-05</dc:creator>
  <cp:lastModifiedBy>JOINS-AS-22-1116</cp:lastModifiedBy>
  <cp:revision>23</cp:revision>
  <dcterms:created xsi:type="dcterms:W3CDTF">2026-02-06T02:50:57Z</dcterms:created>
  <dcterms:modified xsi:type="dcterms:W3CDTF">2026-02-27T04:17:17Z</dcterms:modified>
</cp:coreProperties>
</file>